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4.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9.xml" ContentType="application/vnd.openxmlformats-officedocument.drawingml.chart+xml"/>
  <Override PartName="/ppt/drawings/drawing2.xml" ContentType="application/vnd.openxmlformats-officedocument.drawingml.chartshapes+xml"/>
  <Override PartName="/ppt/notesSlides/notesSlide27.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8.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9.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0.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9" r:id="rId2"/>
    <p:sldId id="535" r:id="rId3"/>
    <p:sldId id="389" r:id="rId4"/>
    <p:sldId id="349" r:id="rId5"/>
    <p:sldId id="538" r:id="rId6"/>
    <p:sldId id="661" r:id="rId7"/>
    <p:sldId id="662" r:id="rId8"/>
    <p:sldId id="655" r:id="rId9"/>
    <p:sldId id="650" r:id="rId10"/>
    <p:sldId id="651" r:id="rId11"/>
    <p:sldId id="657" r:id="rId12"/>
    <p:sldId id="658" r:id="rId13"/>
    <p:sldId id="659" r:id="rId14"/>
    <p:sldId id="683" r:id="rId15"/>
    <p:sldId id="684" r:id="rId16"/>
    <p:sldId id="685" r:id="rId17"/>
    <p:sldId id="663" r:id="rId18"/>
    <p:sldId id="664" r:id="rId19"/>
    <p:sldId id="686" r:id="rId20"/>
    <p:sldId id="687" r:id="rId21"/>
    <p:sldId id="670" r:id="rId22"/>
    <p:sldId id="671" r:id="rId23"/>
    <p:sldId id="688" r:id="rId24"/>
    <p:sldId id="672" r:id="rId25"/>
    <p:sldId id="674" r:id="rId26"/>
    <p:sldId id="665" r:id="rId27"/>
    <p:sldId id="666" r:id="rId28"/>
    <p:sldId id="667" r:id="rId29"/>
    <p:sldId id="669" r:id="rId30"/>
    <p:sldId id="675" r:id="rId31"/>
    <p:sldId id="676" r:id="rId32"/>
    <p:sldId id="677" r:id="rId33"/>
    <p:sldId id="679" r:id="rId34"/>
    <p:sldId id="681" r:id="rId35"/>
    <p:sldId id="689" r:id="rId36"/>
    <p:sldId id="290" r:id="rId37"/>
    <p:sldId id="293" r:id="rId38"/>
    <p:sldId id="292"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e Shinn" initials="DS" lastIdx="1" clrIdx="0">
    <p:extLst>
      <p:ext uri="{19B8F6BF-5375-455C-9EA6-DF929625EA0E}">
        <p15:presenceInfo xmlns:p15="http://schemas.microsoft.com/office/powerpoint/2012/main" userId="S-1-5-21-1935655697-1715567821-725345543-8317" providerId="AD"/>
      </p:ext>
    </p:extLst>
  </p:cmAuthor>
  <p:cmAuthor id="2" name="Emma White" initials="EW" lastIdx="104" clrIdx="1"/>
  <p:cmAuthor id="3" name="Pamela Escalante Gonzalez" initials="PEG" lastIdx="4" clrIdx="2">
    <p:extLst>
      <p:ext uri="{19B8F6BF-5375-455C-9EA6-DF929625EA0E}">
        <p15:presenceInfo xmlns:p15="http://schemas.microsoft.com/office/powerpoint/2012/main" userId="72c2ff9471050d9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84D4FF"/>
    <a:srgbClr val="66FFFF"/>
    <a:srgbClr val="003399"/>
    <a:srgbClr val="0802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39" autoAdjust="0"/>
  </p:normalViewPr>
  <p:slideViewPr>
    <p:cSldViewPr>
      <p:cViewPr varScale="1">
        <p:scale>
          <a:sx n="67" d="100"/>
          <a:sy n="67" d="100"/>
        </p:scale>
        <p:origin x="1258" y="67"/>
      </p:cViewPr>
      <p:guideLst>
        <p:guide orient="horz" pos="2160"/>
        <p:guide pos="2880"/>
      </p:guideLst>
    </p:cSldViewPr>
  </p:slideViewPr>
  <p:outlineViewPr>
    <p:cViewPr>
      <p:scale>
        <a:sx n="33" d="100"/>
        <a:sy n="33" d="100"/>
      </p:scale>
      <p:origin x="0" y="1801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HS or less</c:v>
                </c:pt>
                <c:pt idx="1">
                  <c:v>Some college</c:v>
                </c:pt>
                <c:pt idx="2">
                  <c:v>College degree +</c:v>
                </c:pt>
                <c:pt idx="4">
                  <c:v>Black</c:v>
                </c:pt>
                <c:pt idx="5">
                  <c:v>White </c:v>
                </c:pt>
                <c:pt idx="6">
                  <c:v>Latino</c:v>
                </c:pt>
              </c:strCache>
            </c:strRef>
          </c:cat>
          <c:val>
            <c:numRef>
              <c:f>Sheet1!$B$2:$B$8</c:f>
              <c:numCache>
                <c:formatCode>0%</c:formatCode>
                <c:ptCount val="7"/>
                <c:pt idx="0">
                  <c:v>0.37</c:v>
                </c:pt>
                <c:pt idx="1">
                  <c:v>0.2</c:v>
                </c:pt>
                <c:pt idx="2">
                  <c:v>0.43</c:v>
                </c:pt>
                <c:pt idx="4">
                  <c:v>0.65</c:v>
                </c:pt>
                <c:pt idx="5">
                  <c:v>0.27</c:v>
                </c:pt>
                <c:pt idx="6">
                  <c:v>0.05</c:v>
                </c:pt>
              </c:numCache>
            </c:numRef>
          </c:val>
          <c:extLst>
            <c:ext xmlns:c16="http://schemas.microsoft.com/office/drawing/2014/chart" uri="{C3380CC4-5D6E-409C-BE32-E72D297353CC}">
              <c16:uniqueId val="{00000000-142F-4CD2-AEB5-5D21371E9AD8}"/>
            </c:ext>
          </c:extLst>
        </c:ser>
        <c:ser>
          <c:idx val="1"/>
          <c:order val="1"/>
          <c:tx>
            <c:strRef>
              <c:f>Sheet1!$C$1</c:f>
              <c:strCache>
                <c:ptCount val="1"/>
                <c:pt idx="0">
                  <c:v>2019</c:v>
                </c:pt>
              </c:strCache>
            </c:strRef>
          </c:tx>
          <c:spPr>
            <a:solidFill>
              <a:schemeClr val="accent1"/>
            </a:solidFill>
            <a:ln>
              <a:noFill/>
            </a:ln>
            <a:effectLst/>
          </c:spPr>
          <c:invertIfNegative val="0"/>
          <c:dLbls>
            <c:dLbl>
              <c:idx val="0"/>
              <c:layout>
                <c:manualLayout>
                  <c:x val="1.6666666666666628E-2"/>
                  <c:y val="-5.72910048360899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42F-4CD2-AEB5-5D21371E9AD8}"/>
                </c:ext>
              </c:extLst>
            </c:dLbl>
            <c:dLbl>
              <c:idx val="1"/>
              <c:layout>
                <c:manualLayout>
                  <c:x val="1.8749999999999961E-2"/>
                  <c:y val="-3.125000000000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42F-4CD2-AEB5-5D21371E9AD8}"/>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HS or less</c:v>
                </c:pt>
                <c:pt idx="1">
                  <c:v>Some college</c:v>
                </c:pt>
                <c:pt idx="2">
                  <c:v>College degree +</c:v>
                </c:pt>
                <c:pt idx="4">
                  <c:v>Black</c:v>
                </c:pt>
                <c:pt idx="5">
                  <c:v>White </c:v>
                </c:pt>
                <c:pt idx="6">
                  <c:v>Latino</c:v>
                </c:pt>
              </c:strCache>
            </c:strRef>
          </c:cat>
          <c:val>
            <c:numRef>
              <c:f>Sheet1!$C$2:$C$8</c:f>
              <c:numCache>
                <c:formatCode>0%</c:formatCode>
                <c:ptCount val="7"/>
                <c:pt idx="0">
                  <c:v>0.27</c:v>
                </c:pt>
                <c:pt idx="1">
                  <c:v>0.19</c:v>
                </c:pt>
                <c:pt idx="2">
                  <c:v>0.54</c:v>
                </c:pt>
                <c:pt idx="4">
                  <c:v>0.46</c:v>
                </c:pt>
                <c:pt idx="5">
                  <c:v>0.36</c:v>
                </c:pt>
                <c:pt idx="6">
                  <c:v>0.09</c:v>
                </c:pt>
              </c:numCache>
            </c:numRef>
          </c:val>
          <c:extLst>
            <c:ext xmlns:c16="http://schemas.microsoft.com/office/drawing/2014/chart" uri="{C3380CC4-5D6E-409C-BE32-E72D297353CC}">
              <c16:uniqueId val="{00000001-142F-4CD2-AEB5-5D21371E9AD8}"/>
            </c:ext>
          </c:extLst>
        </c:ser>
        <c:dLbls>
          <c:dLblPos val="outEnd"/>
          <c:showLegendKey val="0"/>
          <c:showVal val="1"/>
          <c:showCatName val="0"/>
          <c:showSerName val="0"/>
          <c:showPercent val="0"/>
          <c:showBubbleSize val="0"/>
        </c:dLbls>
        <c:gapWidth val="219"/>
        <c:overlap val="-27"/>
        <c:axId val="9101168"/>
        <c:axId val="228122224"/>
      </c:barChart>
      <c:catAx>
        <c:axId val="910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228122224"/>
        <c:crosses val="autoZero"/>
        <c:auto val="1"/>
        <c:lblAlgn val="ctr"/>
        <c:lblOffset val="100"/>
        <c:noMultiLvlLbl val="0"/>
      </c:catAx>
      <c:valAx>
        <c:axId val="2281222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91011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1997</c:v>
                </c:pt>
              </c:strCache>
            </c:strRef>
          </c:tx>
          <c:spPr>
            <a:solidFill>
              <a:srgbClr val="C00000"/>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0-6D79-444B-83DA-31D6BE00D4DA}"/>
              </c:ext>
            </c:extLst>
          </c:dPt>
          <c:dLbls>
            <c:dLbl>
              <c:idx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6D79-444B-83DA-31D6BE00D4DA}"/>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Median Income</c:v>
                </c:pt>
              </c:strCache>
            </c:strRef>
          </c:cat>
          <c:val>
            <c:numRef>
              <c:f>Sheet1!$B$2</c:f>
              <c:numCache>
                <c:formatCode>"$"#,##0_);[Red]\("$"#,##0\)</c:formatCode>
                <c:ptCount val="1"/>
                <c:pt idx="0">
                  <c:v>50000</c:v>
                </c:pt>
              </c:numCache>
            </c:numRef>
          </c:val>
          <c:extLst>
            <c:ext xmlns:c16="http://schemas.microsoft.com/office/drawing/2014/chart" uri="{C3380CC4-5D6E-409C-BE32-E72D297353CC}">
              <c16:uniqueId val="{00000000-C3C4-44ED-A17D-C2FDEBE321A2}"/>
            </c:ext>
          </c:extLst>
        </c:ser>
        <c:ser>
          <c:idx val="1"/>
          <c:order val="1"/>
          <c:tx>
            <c:strRef>
              <c:f>Sheet1!$C$1</c:f>
              <c:strCache>
                <c:ptCount val="1"/>
                <c:pt idx="0">
                  <c:v>2019</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0E5B-4654-8370-0FDBA4B68C1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Median Income</c:v>
                </c:pt>
              </c:strCache>
            </c:strRef>
          </c:cat>
          <c:val>
            <c:numRef>
              <c:f>Sheet1!$C$2</c:f>
              <c:numCache>
                <c:formatCode>"$"#,##0_);[Red]\("$"#,##0\)</c:formatCode>
                <c:ptCount val="1"/>
                <c:pt idx="0">
                  <c:v>83000</c:v>
                </c:pt>
              </c:numCache>
            </c:numRef>
          </c:val>
          <c:extLst>
            <c:ext xmlns:c16="http://schemas.microsoft.com/office/drawing/2014/chart" uri="{C3380CC4-5D6E-409C-BE32-E72D297353CC}">
              <c16:uniqueId val="{00000001-C3C4-44ED-A17D-C2FDEBE321A2}"/>
            </c:ext>
          </c:extLst>
        </c:ser>
        <c:dLbls>
          <c:dLblPos val="outEnd"/>
          <c:showLegendKey val="0"/>
          <c:showVal val="1"/>
          <c:showCatName val="0"/>
          <c:showSerName val="0"/>
          <c:showPercent val="0"/>
          <c:showBubbleSize val="0"/>
        </c:dLbls>
        <c:gapWidth val="219"/>
        <c:overlap val="-27"/>
        <c:axId val="189104768"/>
        <c:axId val="183506672"/>
      </c:barChart>
      <c:catAx>
        <c:axId val="18910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83506672"/>
        <c:crosses val="autoZero"/>
        <c:auto val="1"/>
        <c:lblAlgn val="ctr"/>
        <c:lblOffset val="100"/>
        <c:noMultiLvlLbl val="0"/>
      </c:catAx>
      <c:valAx>
        <c:axId val="18350667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891047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Education / Child care</c:v>
                </c:pt>
                <c:pt idx="1">
                  <c:v>Poor infrastructure</c:v>
                </c:pt>
                <c:pt idx="2">
                  <c:v>Lack of Jobs</c:v>
                </c:pt>
                <c:pt idx="3">
                  <c:v>Homelessness</c:v>
                </c:pt>
                <c:pt idx="4">
                  <c:v>Traffic / Congestion / Parking</c:v>
                </c:pt>
                <c:pt idx="5">
                  <c:v>City government / Government breakdown</c:v>
                </c:pt>
                <c:pt idx="6">
                  <c:v>Crime / Violence / Drugs</c:v>
                </c:pt>
                <c:pt idx="7">
                  <c:v>Affordable housing/gentrification</c:v>
                </c:pt>
              </c:strCache>
            </c:strRef>
          </c:cat>
          <c:val>
            <c:numRef>
              <c:f>Sheet1!$C$2:$C$9</c:f>
              <c:numCache>
                <c:formatCode>0%</c:formatCode>
                <c:ptCount val="8"/>
                <c:pt idx="0">
                  <c:v>7.0000000000000007E-2</c:v>
                </c:pt>
                <c:pt idx="1">
                  <c:v>7.0000000000000007E-2</c:v>
                </c:pt>
                <c:pt idx="2">
                  <c:v>0.1</c:v>
                </c:pt>
                <c:pt idx="5">
                  <c:v>0.11</c:v>
                </c:pt>
                <c:pt idx="6">
                  <c:v>0.41</c:v>
                </c:pt>
              </c:numCache>
            </c:numRef>
          </c:val>
          <c:extLst>
            <c:ext xmlns:c16="http://schemas.microsoft.com/office/drawing/2014/chart" uri="{C3380CC4-5D6E-409C-BE32-E72D297353CC}">
              <c16:uniqueId val="{00000000-CFEF-4EE4-A338-EE9DFA90BA87}"/>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Education / Child care</c:v>
                </c:pt>
                <c:pt idx="1">
                  <c:v>Poor infrastructure</c:v>
                </c:pt>
                <c:pt idx="2">
                  <c:v>Lack of Jobs</c:v>
                </c:pt>
                <c:pt idx="3">
                  <c:v>Homelessness</c:v>
                </c:pt>
                <c:pt idx="4">
                  <c:v>Traffic / Congestion / Parking</c:v>
                </c:pt>
                <c:pt idx="5">
                  <c:v>City government / Government breakdown</c:v>
                </c:pt>
                <c:pt idx="6">
                  <c:v>Crime / Violence / Drugs</c:v>
                </c:pt>
                <c:pt idx="7">
                  <c:v>Affordable housing/gentrification</c:v>
                </c:pt>
              </c:strCache>
            </c:strRef>
          </c:cat>
          <c:val>
            <c:numRef>
              <c:f>Sheet1!$B$2:$B$9</c:f>
              <c:numCache>
                <c:formatCode>0%</c:formatCode>
                <c:ptCount val="8"/>
                <c:pt idx="0">
                  <c:v>0.04</c:v>
                </c:pt>
                <c:pt idx="1">
                  <c:v>0.05</c:v>
                </c:pt>
                <c:pt idx="2">
                  <c:v>0.05</c:v>
                </c:pt>
                <c:pt idx="3">
                  <c:v>0.06</c:v>
                </c:pt>
                <c:pt idx="4">
                  <c:v>0.06</c:v>
                </c:pt>
                <c:pt idx="6">
                  <c:v>0.23</c:v>
                </c:pt>
                <c:pt idx="7">
                  <c:v>0.33</c:v>
                </c:pt>
              </c:numCache>
            </c:numRef>
          </c:val>
          <c:extLst>
            <c:ext xmlns:c16="http://schemas.microsoft.com/office/drawing/2014/chart" uri="{C3380CC4-5D6E-409C-BE32-E72D297353CC}">
              <c16:uniqueId val="{00000001-CFEF-4EE4-A338-EE9DFA90BA87}"/>
            </c:ext>
          </c:extLst>
        </c:ser>
        <c:dLbls>
          <c:dLblPos val="outEnd"/>
          <c:showLegendKey val="0"/>
          <c:showVal val="1"/>
          <c:showCatName val="0"/>
          <c:showSerName val="0"/>
          <c:showPercent val="0"/>
          <c:showBubbleSize val="0"/>
        </c:dLbls>
        <c:gapWidth val="150"/>
        <c:axId val="356696032"/>
        <c:axId val="356689144"/>
      </c:barChart>
      <c:catAx>
        <c:axId val="35669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89144"/>
        <c:crosses val="autoZero"/>
        <c:auto val="1"/>
        <c:lblAlgn val="ctr"/>
        <c:lblOffset val="100"/>
        <c:noMultiLvlLbl val="0"/>
      </c:catAx>
      <c:valAx>
        <c:axId val="356689144"/>
        <c:scaling>
          <c:orientation val="minMax"/>
          <c:max val="0.5"/>
        </c:scaling>
        <c:delete val="0"/>
        <c:axPos val="b"/>
        <c:numFmt formatCode="0%" sourceLinked="1"/>
        <c:majorTickMark val="out"/>
        <c:minorTickMark val="none"/>
        <c:tickLblPos val="nextTo"/>
        <c:spPr>
          <a:noFill/>
          <a:ln>
            <a:noFill/>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96032"/>
        <c:crosses val="autoZero"/>
        <c:crossBetween val="between"/>
        <c:majorUnit val="0.1"/>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170029424025071E-2"/>
          <c:y val="5.7999487841946619E-2"/>
          <c:w val="0.91682997057597482"/>
          <c:h val="0.76178358165106075"/>
        </c:manualLayout>
      </c:layout>
      <c:barChart>
        <c:barDir val="col"/>
        <c:grouping val="clustered"/>
        <c:varyColors val="0"/>
        <c:ser>
          <c:idx val="0"/>
          <c:order val="0"/>
          <c:tx>
            <c:strRef>
              <c:f>Sheet1!$B$1</c:f>
              <c:strCache>
                <c:ptCount val="1"/>
                <c:pt idx="0">
                  <c:v>Affordable Housing</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Total</c:v>
                </c:pt>
                <c:pt idx="2">
                  <c:v>Men</c:v>
                </c:pt>
                <c:pt idx="3">
                  <c:v>Women</c:v>
                </c:pt>
                <c:pt idx="5">
                  <c:v>18-29</c:v>
                </c:pt>
                <c:pt idx="6">
                  <c:v>30-44</c:v>
                </c:pt>
                <c:pt idx="7">
                  <c:v>45-59</c:v>
                </c:pt>
                <c:pt idx="8">
                  <c:v>60+</c:v>
                </c:pt>
                <c:pt idx="10">
                  <c:v>White</c:v>
                </c:pt>
                <c:pt idx="11">
                  <c:v>Latino</c:v>
                </c:pt>
                <c:pt idx="12">
                  <c:v>Black</c:v>
                </c:pt>
              </c:strCache>
            </c:strRef>
          </c:cat>
          <c:val>
            <c:numRef>
              <c:f>Sheet1!$B$2:$B$14</c:f>
              <c:numCache>
                <c:formatCode>General</c:formatCode>
                <c:ptCount val="13"/>
                <c:pt idx="0" formatCode="0%">
                  <c:v>0.33</c:v>
                </c:pt>
                <c:pt idx="2" formatCode="0%">
                  <c:v>0.28999999999999998</c:v>
                </c:pt>
                <c:pt idx="3" formatCode="0%">
                  <c:v>0.37</c:v>
                </c:pt>
                <c:pt idx="5" formatCode="0%">
                  <c:v>0.28000000000000003</c:v>
                </c:pt>
                <c:pt idx="6" formatCode="0%">
                  <c:v>0.39</c:v>
                </c:pt>
                <c:pt idx="7" formatCode="0%">
                  <c:v>0.32</c:v>
                </c:pt>
                <c:pt idx="8" formatCode="0%">
                  <c:v>0.33</c:v>
                </c:pt>
                <c:pt idx="10" formatCode="0%">
                  <c:v>0.34</c:v>
                </c:pt>
                <c:pt idx="11" formatCode="0%">
                  <c:v>0.16</c:v>
                </c:pt>
                <c:pt idx="12" formatCode="0%">
                  <c:v>0.37</c:v>
                </c:pt>
              </c:numCache>
            </c:numRef>
          </c:val>
          <c:extLst>
            <c:ext xmlns:c16="http://schemas.microsoft.com/office/drawing/2014/chart" uri="{C3380CC4-5D6E-409C-BE32-E72D297353CC}">
              <c16:uniqueId val="{00000000-F1DD-4258-8026-D1485C3A079C}"/>
            </c:ext>
          </c:extLst>
        </c:ser>
        <c:ser>
          <c:idx val="1"/>
          <c:order val="1"/>
          <c:tx>
            <c:strRef>
              <c:f>Sheet1!$C$1</c:f>
              <c:strCache>
                <c:ptCount val="1"/>
                <c:pt idx="0">
                  <c:v>Crime</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Total</c:v>
                </c:pt>
                <c:pt idx="2">
                  <c:v>Men</c:v>
                </c:pt>
                <c:pt idx="3">
                  <c:v>Women</c:v>
                </c:pt>
                <c:pt idx="5">
                  <c:v>18-29</c:v>
                </c:pt>
                <c:pt idx="6">
                  <c:v>30-44</c:v>
                </c:pt>
                <c:pt idx="7">
                  <c:v>45-59</c:v>
                </c:pt>
                <c:pt idx="8">
                  <c:v>60+</c:v>
                </c:pt>
                <c:pt idx="10">
                  <c:v>White</c:v>
                </c:pt>
                <c:pt idx="11">
                  <c:v>Latino</c:v>
                </c:pt>
                <c:pt idx="12">
                  <c:v>Black</c:v>
                </c:pt>
              </c:strCache>
            </c:strRef>
          </c:cat>
          <c:val>
            <c:numRef>
              <c:f>Sheet1!$C$2:$C$14</c:f>
              <c:numCache>
                <c:formatCode>General</c:formatCode>
                <c:ptCount val="13"/>
                <c:pt idx="0" formatCode="0%">
                  <c:v>0.23</c:v>
                </c:pt>
                <c:pt idx="2" formatCode="0%">
                  <c:v>0.2</c:v>
                </c:pt>
                <c:pt idx="3" formatCode="0%">
                  <c:v>0.24</c:v>
                </c:pt>
                <c:pt idx="5" formatCode="0%">
                  <c:v>0.21</c:v>
                </c:pt>
                <c:pt idx="6" formatCode="0%">
                  <c:v>0.23</c:v>
                </c:pt>
                <c:pt idx="7" formatCode="0%">
                  <c:v>0.27</c:v>
                </c:pt>
                <c:pt idx="8" formatCode="0%">
                  <c:v>0.2</c:v>
                </c:pt>
                <c:pt idx="10" formatCode="0%">
                  <c:v>0.15</c:v>
                </c:pt>
                <c:pt idx="11" formatCode="0%">
                  <c:v>0.18</c:v>
                </c:pt>
                <c:pt idx="12" formatCode="0%">
                  <c:v>0.31</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majorUnit val="0.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133728647704969E-2"/>
          <c:y val="5.7999487841946619E-2"/>
          <c:w val="0.92161184292150033"/>
          <c:h val="0.76178358165106075"/>
        </c:manualLayout>
      </c:layout>
      <c:barChart>
        <c:barDir val="col"/>
        <c:grouping val="clustered"/>
        <c:varyColors val="0"/>
        <c:ser>
          <c:idx val="0"/>
          <c:order val="0"/>
          <c:tx>
            <c:strRef>
              <c:f>Sheet1!$B$1</c:f>
              <c:strCache>
                <c:ptCount val="1"/>
                <c:pt idx="0">
                  <c:v>Affordable Housing</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Total</c:v>
                </c:pt>
                <c:pt idx="2">
                  <c:v>&lt; HS/HS</c:v>
                </c:pt>
                <c:pt idx="3">
                  <c:v>Some Coll</c:v>
                </c:pt>
                <c:pt idx="4">
                  <c:v>College</c:v>
                </c:pt>
                <c:pt idx="5">
                  <c:v>Post Grad</c:v>
                </c:pt>
                <c:pt idx="7">
                  <c:v>&lt;$15K</c:v>
                </c:pt>
                <c:pt idx="8">
                  <c:v>$15-50K</c:v>
                </c:pt>
                <c:pt idx="9">
                  <c:v>$50-100k</c:v>
                </c:pt>
                <c:pt idx="10">
                  <c:v>$100K +</c:v>
                </c:pt>
              </c:strCache>
            </c:strRef>
          </c:cat>
          <c:val>
            <c:numRef>
              <c:f>Sheet1!$B$2:$B$12</c:f>
              <c:numCache>
                <c:formatCode>General</c:formatCode>
                <c:ptCount val="11"/>
                <c:pt idx="0" formatCode="0%">
                  <c:v>0.33</c:v>
                </c:pt>
                <c:pt idx="2" formatCode="0%">
                  <c:v>0.2</c:v>
                </c:pt>
                <c:pt idx="3" formatCode="0%">
                  <c:v>0.34</c:v>
                </c:pt>
                <c:pt idx="4" formatCode="0%">
                  <c:v>0.42</c:v>
                </c:pt>
                <c:pt idx="5" formatCode="0%">
                  <c:v>0.38</c:v>
                </c:pt>
                <c:pt idx="7" formatCode="0%">
                  <c:v>0.24</c:v>
                </c:pt>
                <c:pt idx="8" formatCode="0%">
                  <c:v>0.28000000000000003</c:v>
                </c:pt>
                <c:pt idx="9" formatCode="0%">
                  <c:v>0.41</c:v>
                </c:pt>
                <c:pt idx="10" formatCode="0%">
                  <c:v>0.36</c:v>
                </c:pt>
              </c:numCache>
            </c:numRef>
          </c:val>
          <c:extLst>
            <c:ext xmlns:c16="http://schemas.microsoft.com/office/drawing/2014/chart" uri="{C3380CC4-5D6E-409C-BE32-E72D297353CC}">
              <c16:uniqueId val="{00000000-F1DD-4258-8026-D1485C3A079C}"/>
            </c:ext>
          </c:extLst>
        </c:ser>
        <c:ser>
          <c:idx val="1"/>
          <c:order val="1"/>
          <c:tx>
            <c:strRef>
              <c:f>Sheet1!$C$1</c:f>
              <c:strCache>
                <c:ptCount val="1"/>
                <c:pt idx="0">
                  <c:v>Crime</c:v>
                </c:pt>
              </c:strCache>
            </c:strRef>
          </c:tx>
          <c:spPr>
            <a:solidFill>
              <a:schemeClr val="accent1">
                <a:lumMod val="75000"/>
              </a:schemeClr>
            </a:solidFill>
            <a:ln>
              <a:noFill/>
            </a:ln>
            <a:effectLst/>
          </c:spPr>
          <c:invertIfNegative val="0"/>
          <c:dLbls>
            <c:dLbl>
              <c:idx val="8"/>
              <c:layout>
                <c:manualLayout>
                  <c:x val="1.2480508418569718E-2"/>
                  <c:y val="7.711542174849152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83A-41D5-88B2-FBEF9793443F}"/>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Total</c:v>
                </c:pt>
                <c:pt idx="2">
                  <c:v>&lt; HS/HS</c:v>
                </c:pt>
                <c:pt idx="3">
                  <c:v>Some Coll</c:v>
                </c:pt>
                <c:pt idx="4">
                  <c:v>College</c:v>
                </c:pt>
                <c:pt idx="5">
                  <c:v>Post Grad</c:v>
                </c:pt>
                <c:pt idx="7">
                  <c:v>&lt;$15K</c:v>
                </c:pt>
                <c:pt idx="8">
                  <c:v>$15-50K</c:v>
                </c:pt>
                <c:pt idx="9">
                  <c:v>$50-100k</c:v>
                </c:pt>
                <c:pt idx="10">
                  <c:v>$100K +</c:v>
                </c:pt>
              </c:strCache>
            </c:strRef>
          </c:cat>
          <c:val>
            <c:numRef>
              <c:f>Sheet1!$C$2:$C$12</c:f>
              <c:numCache>
                <c:formatCode>General</c:formatCode>
                <c:ptCount val="11"/>
                <c:pt idx="0" formatCode="0%">
                  <c:v>0.23</c:v>
                </c:pt>
                <c:pt idx="2" formatCode="0%">
                  <c:v>0.34</c:v>
                </c:pt>
                <c:pt idx="3" formatCode="0%">
                  <c:v>0.22</c:v>
                </c:pt>
                <c:pt idx="4" formatCode="0%">
                  <c:v>0.17</c:v>
                </c:pt>
                <c:pt idx="5" formatCode="0%">
                  <c:v>0.16</c:v>
                </c:pt>
                <c:pt idx="7" formatCode="0%">
                  <c:v>0.28999999999999998</c:v>
                </c:pt>
                <c:pt idx="8" formatCode="0%">
                  <c:v>0.27</c:v>
                </c:pt>
                <c:pt idx="9" formatCode="0%">
                  <c:v>0.14000000000000001</c:v>
                </c:pt>
                <c:pt idx="10" formatCode="0%">
                  <c:v>0.23</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majorUnit val="0.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027775764572405E-2"/>
          <c:y val="5.7999487841946619E-2"/>
          <c:w val="0.93097222423542747"/>
          <c:h val="0.76178358165106075"/>
        </c:manualLayout>
      </c:layout>
      <c:barChart>
        <c:barDir val="col"/>
        <c:grouping val="clustered"/>
        <c:varyColors val="0"/>
        <c:ser>
          <c:idx val="0"/>
          <c:order val="0"/>
          <c:tx>
            <c:strRef>
              <c:f>Sheet1!$B$1</c:f>
              <c:strCache>
                <c:ptCount val="1"/>
                <c:pt idx="0">
                  <c:v>Affordable Housing</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Total</c:v>
                </c:pt>
                <c:pt idx="2">
                  <c:v>Homeowners</c:v>
                </c:pt>
                <c:pt idx="3">
                  <c:v>Renters</c:v>
                </c:pt>
                <c:pt idx="5">
                  <c:v>&lt;5 years</c:v>
                </c:pt>
                <c:pt idx="6">
                  <c:v>6-10 years</c:v>
                </c:pt>
                <c:pt idx="7">
                  <c:v>10+ in DC</c:v>
                </c:pt>
              </c:strCache>
            </c:strRef>
          </c:cat>
          <c:val>
            <c:numRef>
              <c:f>Sheet1!$B$2:$B$9</c:f>
              <c:numCache>
                <c:formatCode>General</c:formatCode>
                <c:ptCount val="8"/>
                <c:pt idx="0" formatCode="0%">
                  <c:v>0.33</c:v>
                </c:pt>
                <c:pt idx="2" formatCode="0%">
                  <c:v>0.32</c:v>
                </c:pt>
                <c:pt idx="3" formatCode="0%">
                  <c:v>0.36</c:v>
                </c:pt>
                <c:pt idx="5" formatCode="0%">
                  <c:v>0.31</c:v>
                </c:pt>
                <c:pt idx="6" formatCode="0%">
                  <c:v>0.39</c:v>
                </c:pt>
                <c:pt idx="7" formatCode="0%">
                  <c:v>0.33</c:v>
                </c:pt>
              </c:numCache>
            </c:numRef>
          </c:val>
          <c:extLst>
            <c:ext xmlns:c16="http://schemas.microsoft.com/office/drawing/2014/chart" uri="{C3380CC4-5D6E-409C-BE32-E72D297353CC}">
              <c16:uniqueId val="{00000000-F1DD-4258-8026-D1485C3A079C}"/>
            </c:ext>
          </c:extLst>
        </c:ser>
        <c:ser>
          <c:idx val="1"/>
          <c:order val="1"/>
          <c:tx>
            <c:strRef>
              <c:f>Sheet1!$C$1</c:f>
              <c:strCache>
                <c:ptCount val="1"/>
                <c:pt idx="0">
                  <c:v>Crime</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Total</c:v>
                </c:pt>
                <c:pt idx="2">
                  <c:v>Homeowners</c:v>
                </c:pt>
                <c:pt idx="3">
                  <c:v>Renters</c:v>
                </c:pt>
                <c:pt idx="5">
                  <c:v>&lt;5 years</c:v>
                </c:pt>
                <c:pt idx="6">
                  <c:v>6-10 years</c:v>
                </c:pt>
                <c:pt idx="7">
                  <c:v>10+ in DC</c:v>
                </c:pt>
              </c:strCache>
            </c:strRef>
          </c:cat>
          <c:val>
            <c:numRef>
              <c:f>Sheet1!$C$2:$C$9</c:f>
              <c:numCache>
                <c:formatCode>General</c:formatCode>
                <c:ptCount val="8"/>
                <c:pt idx="0" formatCode="0%">
                  <c:v>0.23</c:v>
                </c:pt>
                <c:pt idx="2" formatCode="0%">
                  <c:v>0.22</c:v>
                </c:pt>
                <c:pt idx="3" formatCode="0%">
                  <c:v>0.22</c:v>
                </c:pt>
                <c:pt idx="5" formatCode="0%">
                  <c:v>0.17</c:v>
                </c:pt>
                <c:pt idx="6" formatCode="0%">
                  <c:v>0.19</c:v>
                </c:pt>
                <c:pt idx="7" formatCode="0%">
                  <c:v>0.24</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majorUnit val="0.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256181488818454"/>
          <c:y val="5.7999487841946619E-2"/>
          <c:w val="0.89821091865886837"/>
          <c:h val="0.76178358165106075"/>
        </c:manualLayout>
      </c:layout>
      <c:barChart>
        <c:barDir val="col"/>
        <c:grouping val="clustered"/>
        <c:varyColors val="0"/>
        <c:ser>
          <c:idx val="0"/>
          <c:order val="0"/>
          <c:tx>
            <c:strRef>
              <c:f>Sheet1!$B$1</c:f>
              <c:strCache>
                <c:ptCount val="1"/>
                <c:pt idx="0">
                  <c:v>Affordable Housing</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Total</c:v>
                </c:pt>
                <c:pt idx="2">
                  <c:v>Ward 1</c:v>
                </c:pt>
                <c:pt idx="3">
                  <c:v>Ward 2</c:v>
                </c:pt>
                <c:pt idx="4">
                  <c:v>Ward 3</c:v>
                </c:pt>
                <c:pt idx="5">
                  <c:v>Ward 4</c:v>
                </c:pt>
                <c:pt idx="6">
                  <c:v>Ward 5</c:v>
                </c:pt>
                <c:pt idx="7">
                  <c:v>Ward 6 </c:v>
                </c:pt>
                <c:pt idx="8">
                  <c:v>Ward 7</c:v>
                </c:pt>
                <c:pt idx="9">
                  <c:v>Ward 8</c:v>
                </c:pt>
              </c:strCache>
            </c:strRef>
          </c:cat>
          <c:val>
            <c:numRef>
              <c:f>Sheet1!$B$2:$B$11</c:f>
              <c:numCache>
                <c:formatCode>General</c:formatCode>
                <c:ptCount val="10"/>
                <c:pt idx="0" formatCode="0%">
                  <c:v>0.33</c:v>
                </c:pt>
                <c:pt idx="2" formatCode="0%">
                  <c:v>0.39</c:v>
                </c:pt>
                <c:pt idx="3" formatCode="0%">
                  <c:v>0.31</c:v>
                </c:pt>
                <c:pt idx="4" formatCode="0%">
                  <c:v>0.27</c:v>
                </c:pt>
                <c:pt idx="5" formatCode="0%">
                  <c:v>0.34</c:v>
                </c:pt>
                <c:pt idx="6" formatCode="0%">
                  <c:v>0.39</c:v>
                </c:pt>
                <c:pt idx="7" formatCode="0%">
                  <c:v>0.37</c:v>
                </c:pt>
                <c:pt idx="8" formatCode="0%">
                  <c:v>0.34</c:v>
                </c:pt>
                <c:pt idx="9" formatCode="0%">
                  <c:v>0.24</c:v>
                </c:pt>
              </c:numCache>
            </c:numRef>
          </c:val>
          <c:extLst>
            <c:ext xmlns:c16="http://schemas.microsoft.com/office/drawing/2014/chart" uri="{C3380CC4-5D6E-409C-BE32-E72D297353CC}">
              <c16:uniqueId val="{00000000-F1DD-4258-8026-D1485C3A079C}"/>
            </c:ext>
          </c:extLst>
        </c:ser>
        <c:ser>
          <c:idx val="1"/>
          <c:order val="1"/>
          <c:tx>
            <c:strRef>
              <c:f>Sheet1!$C$1</c:f>
              <c:strCache>
                <c:ptCount val="1"/>
                <c:pt idx="0">
                  <c:v>Crime</c:v>
                </c:pt>
              </c:strCache>
            </c:strRef>
          </c:tx>
          <c:spPr>
            <a:solidFill>
              <a:schemeClr val="accent1">
                <a:lumMod val="75000"/>
              </a:schemeClr>
            </a:solidFill>
            <a:ln>
              <a:noFill/>
            </a:ln>
            <a:effectLst/>
          </c:spPr>
          <c:invertIfNegative val="0"/>
          <c:dLbls>
            <c:dLbl>
              <c:idx val="8"/>
              <c:layout>
                <c:manualLayout>
                  <c:x val="6.2402542092848592E-3"/>
                  <c:y val="-3.10734463276836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9A-4769-8880-E17F49E612B1}"/>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Total</c:v>
                </c:pt>
                <c:pt idx="2">
                  <c:v>Ward 1</c:v>
                </c:pt>
                <c:pt idx="3">
                  <c:v>Ward 2</c:v>
                </c:pt>
                <c:pt idx="4">
                  <c:v>Ward 3</c:v>
                </c:pt>
                <c:pt idx="5">
                  <c:v>Ward 4</c:v>
                </c:pt>
                <c:pt idx="6">
                  <c:v>Ward 5</c:v>
                </c:pt>
                <c:pt idx="7">
                  <c:v>Ward 6 </c:v>
                </c:pt>
                <c:pt idx="8">
                  <c:v>Ward 7</c:v>
                </c:pt>
                <c:pt idx="9">
                  <c:v>Ward 8</c:v>
                </c:pt>
              </c:strCache>
            </c:strRef>
          </c:cat>
          <c:val>
            <c:numRef>
              <c:f>Sheet1!$C$2:$C$11</c:f>
              <c:numCache>
                <c:formatCode>General</c:formatCode>
                <c:ptCount val="10"/>
                <c:pt idx="0" formatCode="0%">
                  <c:v>0.23</c:v>
                </c:pt>
                <c:pt idx="2" formatCode="0%">
                  <c:v>0.2</c:v>
                </c:pt>
                <c:pt idx="3" formatCode="0%">
                  <c:v>0.13</c:v>
                </c:pt>
                <c:pt idx="4" formatCode="0%">
                  <c:v>0.13</c:v>
                </c:pt>
                <c:pt idx="5" formatCode="0%">
                  <c:v>0.28000000000000003</c:v>
                </c:pt>
                <c:pt idx="6" formatCode="0%">
                  <c:v>0.22</c:v>
                </c:pt>
                <c:pt idx="7" formatCode="0%">
                  <c:v>0.17</c:v>
                </c:pt>
                <c:pt idx="8" formatCode="0%">
                  <c:v>0.34</c:v>
                </c:pt>
                <c:pt idx="9" formatCode="0%">
                  <c:v>0.34</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29782863"/>
        <c:crosses val="autoZero"/>
        <c:crossBetween val="between"/>
        <c:majorUnit val="0.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lumMod val="95000"/>
              <a:lumOff val="5000"/>
            </a:schemeClr>
          </a:solidFill>
          <a:latin typeface="+mn-lt"/>
          <a:cs typeface="Segoe UI Semilight" panose="020B0402040204020203"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Sheet1!$C$2:$C$7</c:f>
              <c:numCache>
                <c:formatCode>0%</c:formatCode>
                <c:ptCount val="6"/>
                <c:pt idx="0">
                  <c:v>0.02</c:v>
                </c:pt>
                <c:pt idx="1">
                  <c:v>0.17</c:v>
                </c:pt>
                <c:pt idx="2">
                  <c:v>0.31</c:v>
                </c:pt>
                <c:pt idx="3">
                  <c:v>0.35</c:v>
                </c:pt>
                <c:pt idx="4">
                  <c:v>0.13</c:v>
                </c:pt>
                <c:pt idx="5">
                  <c:v>0.02</c:v>
                </c:pt>
              </c:numCache>
            </c:numRef>
          </c:val>
          <c:extLst>
            <c:ext xmlns:c16="http://schemas.microsoft.com/office/drawing/2014/chart" uri="{C3380CC4-5D6E-409C-BE32-E72D297353CC}">
              <c16:uniqueId val="{00000000-3BF2-4D4B-9E5B-7209EED76FF7}"/>
            </c:ext>
          </c:extLst>
        </c:ser>
        <c:ser>
          <c:idx val="0"/>
          <c:order val="1"/>
          <c:tx>
            <c:strRef>
              <c:f>Sheet1!$B$1</c:f>
              <c:strCache>
                <c:ptCount val="1"/>
                <c:pt idx="0">
                  <c:v>2019</c:v>
                </c:pt>
              </c:strCache>
            </c:strRef>
          </c:tx>
          <c:spPr>
            <a:solidFill>
              <a:schemeClr val="accent1"/>
            </a:solidFill>
            <a:ln>
              <a:noFill/>
            </a:ln>
            <a:effectLst/>
          </c:spPr>
          <c:invertIfNegative val="0"/>
          <c:dLbls>
            <c:dLbl>
              <c:idx val="4"/>
              <c:layout>
                <c:manualLayout>
                  <c:x val="-7.8431372549020561E-3"/>
                  <c:y val="-4.624277456647399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39-4439-B164-3E827E4BB90A}"/>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Sheet1!$B$2:$B$7</c:f>
              <c:numCache>
                <c:formatCode>0%</c:formatCode>
                <c:ptCount val="6"/>
                <c:pt idx="0">
                  <c:v>0.02</c:v>
                </c:pt>
                <c:pt idx="1">
                  <c:v>0.04</c:v>
                </c:pt>
                <c:pt idx="2">
                  <c:v>0.09</c:v>
                </c:pt>
                <c:pt idx="3">
                  <c:v>0.36</c:v>
                </c:pt>
                <c:pt idx="4">
                  <c:v>0.42</c:v>
                </c:pt>
                <c:pt idx="5">
                  <c:v>0.08</c:v>
                </c:pt>
              </c:numCache>
            </c:numRef>
          </c:val>
          <c:extLst>
            <c:ext xmlns:c16="http://schemas.microsoft.com/office/drawing/2014/chart" uri="{C3380CC4-5D6E-409C-BE32-E72D297353CC}">
              <c16:uniqueId val="{00000001-3BF2-4D4B-9E5B-7209EED76FF7}"/>
            </c:ext>
          </c:extLst>
        </c:ser>
        <c:dLbls>
          <c:dLblPos val="outEnd"/>
          <c:showLegendKey val="0"/>
          <c:showVal val="1"/>
          <c:showCatName val="0"/>
          <c:showSerName val="0"/>
          <c:showPercent val="0"/>
          <c:showBubbleSize val="0"/>
        </c:dLbls>
        <c:gapWidth val="219"/>
        <c:axId val="356696032"/>
        <c:axId val="356689144"/>
      </c:barChart>
      <c:catAx>
        <c:axId val="35669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89144"/>
        <c:crosses val="autoZero"/>
        <c:auto val="1"/>
        <c:lblAlgn val="ctr"/>
        <c:lblOffset val="100"/>
        <c:noMultiLvlLbl val="0"/>
      </c:catAx>
      <c:valAx>
        <c:axId val="356689144"/>
        <c:scaling>
          <c:orientation val="minMax"/>
          <c:max val="0.60000000000000009"/>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960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b="0">
          <a:solidFill>
            <a:schemeClr val="tx1"/>
          </a:solidFill>
          <a:latin typeface="+mn-lt"/>
          <a:cs typeface="Segoe UI Semilight" panose="020B0402040204020203" pitchFamily="34"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Total</c:v>
                </c:pt>
                <c:pt idx="2">
                  <c:v>Men</c:v>
                </c:pt>
                <c:pt idx="3">
                  <c:v>Women</c:v>
                </c:pt>
                <c:pt idx="5">
                  <c:v>White </c:v>
                </c:pt>
                <c:pt idx="6">
                  <c:v>Latino</c:v>
                </c:pt>
                <c:pt idx="7">
                  <c:v>Black</c:v>
                </c:pt>
                <c:pt idx="9">
                  <c:v>18-29</c:v>
                </c:pt>
                <c:pt idx="10">
                  <c:v>30-44</c:v>
                </c:pt>
                <c:pt idx="11">
                  <c:v>45-59</c:v>
                </c:pt>
                <c:pt idx="12">
                  <c:v>60+</c:v>
                </c:pt>
              </c:strCache>
            </c:strRef>
          </c:cat>
          <c:val>
            <c:numRef>
              <c:f>Sheet1!$B$2:$B$14</c:f>
              <c:numCache>
                <c:formatCode>General</c:formatCode>
                <c:ptCount val="13"/>
                <c:pt idx="0" formatCode="0%">
                  <c:v>0.49</c:v>
                </c:pt>
                <c:pt idx="2" formatCode="0%">
                  <c:v>0.52</c:v>
                </c:pt>
                <c:pt idx="3" formatCode="0%">
                  <c:v>0.47</c:v>
                </c:pt>
                <c:pt idx="5" formatCode="0%">
                  <c:v>0.56000000000000005</c:v>
                </c:pt>
                <c:pt idx="6" formatCode="0%">
                  <c:v>0.54</c:v>
                </c:pt>
                <c:pt idx="7" formatCode="0%">
                  <c:v>0.43</c:v>
                </c:pt>
                <c:pt idx="9" formatCode="0%">
                  <c:v>0.43</c:v>
                </c:pt>
                <c:pt idx="10" formatCode="0%">
                  <c:v>0.47</c:v>
                </c:pt>
                <c:pt idx="11" formatCode="0%">
                  <c:v>0.55000000000000004</c:v>
                </c:pt>
                <c:pt idx="12" formatCode="0%">
                  <c:v>0.54</c:v>
                </c:pt>
              </c:numCache>
            </c:numRef>
          </c:val>
          <c:extLst>
            <c:ext xmlns:c16="http://schemas.microsoft.com/office/drawing/2014/chart" uri="{C3380CC4-5D6E-409C-BE32-E72D297353CC}">
              <c16:uniqueId val="{00000001-183B-44B6-A0B3-80FB107B63BE}"/>
            </c:ext>
          </c:extLst>
        </c:ser>
        <c:dLbls>
          <c:dLblPos val="outEnd"/>
          <c:showLegendKey val="0"/>
          <c:showVal val="1"/>
          <c:showCatName val="0"/>
          <c:showSerName val="0"/>
          <c:showPercent val="0"/>
          <c:showBubbleSize val="0"/>
        </c:dLbls>
        <c:gapWidth val="219"/>
        <c:overlap val="-27"/>
        <c:axId val="411897720"/>
        <c:axId val="411900344"/>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rgbClr val="84D4FF"/>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Total</c:v>
                      </c:pt>
                      <c:pt idx="2">
                        <c:v>Men</c:v>
                      </c:pt>
                      <c:pt idx="3">
                        <c:v>Women</c:v>
                      </c:pt>
                      <c:pt idx="5">
                        <c:v>White </c:v>
                      </c:pt>
                      <c:pt idx="6">
                        <c:v>Latino</c:v>
                      </c:pt>
                      <c:pt idx="7">
                        <c:v>Black</c:v>
                      </c:pt>
                      <c:pt idx="9">
                        <c:v>18-29</c:v>
                      </c:pt>
                      <c:pt idx="10">
                        <c:v>30-44</c:v>
                      </c:pt>
                      <c:pt idx="11">
                        <c:v>45-59</c:v>
                      </c:pt>
                      <c:pt idx="12">
                        <c:v>60+</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0-183B-44B6-A0B3-80FB107B63BE}"/>
                  </c:ext>
                </c:extLst>
              </c15:ser>
            </c15:filteredBarSeries>
          </c:ext>
        </c:extLst>
      </c:barChart>
      <c:catAx>
        <c:axId val="41189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411900344"/>
        <c:crosses val="autoZero"/>
        <c:auto val="1"/>
        <c:lblAlgn val="ctr"/>
        <c:lblOffset val="100"/>
        <c:noMultiLvlLbl val="0"/>
      </c:catAx>
      <c:valAx>
        <c:axId val="41190034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411897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256181488818454"/>
          <c:y val="5.7999487841946619E-2"/>
          <c:w val="0.89821091865886837"/>
          <c:h val="0.76178358165106075"/>
        </c:manualLayout>
      </c:layout>
      <c:barChart>
        <c:barDir val="col"/>
        <c:grouping val="clustered"/>
        <c:varyColors val="0"/>
        <c:ser>
          <c:idx val="1"/>
          <c:order val="1"/>
          <c:tx>
            <c:strRef>
              <c:f>Sheet1!$C$1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Total</c:v>
                </c:pt>
                <c:pt idx="2">
                  <c:v>&lt;$15K</c:v>
                </c:pt>
                <c:pt idx="3">
                  <c:v>$15K-$50K</c:v>
                </c:pt>
                <c:pt idx="4">
                  <c:v>$50K-$100K</c:v>
                </c:pt>
                <c:pt idx="5">
                  <c:v>$100K +</c:v>
                </c:pt>
                <c:pt idx="7">
                  <c:v>&lt; HS/HS</c:v>
                </c:pt>
                <c:pt idx="8">
                  <c:v>Some Coll</c:v>
                </c:pt>
                <c:pt idx="9">
                  <c:v>College</c:v>
                </c:pt>
                <c:pt idx="10">
                  <c:v>Post Grad</c:v>
                </c:pt>
                <c:pt idx="12">
                  <c:v>Own</c:v>
                </c:pt>
                <c:pt idx="13">
                  <c:v>Rent</c:v>
                </c:pt>
                <c:pt idx="15">
                  <c:v>&lt;5 years </c:v>
                </c:pt>
                <c:pt idx="16">
                  <c:v>6-10 years</c:v>
                </c:pt>
                <c:pt idx="17">
                  <c:v>10+ in DC</c:v>
                </c:pt>
              </c:strCache>
            </c:strRef>
          </c:cat>
          <c:val>
            <c:numRef>
              <c:f>Sheet1!$C$2:$C$19</c:f>
              <c:numCache>
                <c:formatCode>General</c:formatCode>
                <c:ptCount val="18"/>
                <c:pt idx="0" formatCode="0%">
                  <c:v>0.49</c:v>
                </c:pt>
                <c:pt idx="2" formatCode="0%">
                  <c:v>0.36</c:v>
                </c:pt>
                <c:pt idx="3" formatCode="0%">
                  <c:v>0.44</c:v>
                </c:pt>
                <c:pt idx="4" formatCode="0%">
                  <c:v>0.5</c:v>
                </c:pt>
                <c:pt idx="5" formatCode="0%">
                  <c:v>0.57999999999999996</c:v>
                </c:pt>
                <c:pt idx="7" formatCode="0%">
                  <c:v>0.39</c:v>
                </c:pt>
                <c:pt idx="8" formatCode="0%">
                  <c:v>0.44</c:v>
                </c:pt>
                <c:pt idx="9" formatCode="0%">
                  <c:v>0.52</c:v>
                </c:pt>
                <c:pt idx="10" formatCode="0%">
                  <c:v>0.59</c:v>
                </c:pt>
                <c:pt idx="12" formatCode="0%">
                  <c:v>0.56000000000000005</c:v>
                </c:pt>
                <c:pt idx="13" formatCode="0%">
                  <c:v>0.44</c:v>
                </c:pt>
                <c:pt idx="15" formatCode="0%">
                  <c:v>0.48</c:v>
                </c:pt>
                <c:pt idx="16" formatCode="0%">
                  <c:v>0.56999999999999995</c:v>
                </c:pt>
                <c:pt idx="17" formatCode="0%">
                  <c:v>0.48</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1997</c:v>
                      </c:pt>
                    </c:strCache>
                  </c:strRef>
                </c:tx>
                <c:spPr>
                  <a:solidFill>
                    <a:srgbClr val="84D4FF"/>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Sheet1!$A$2:$A$19</c15:sqref>
                        </c15:formulaRef>
                      </c:ext>
                    </c:extLst>
                    <c:strCache>
                      <c:ptCount val="18"/>
                      <c:pt idx="0">
                        <c:v>Total</c:v>
                      </c:pt>
                      <c:pt idx="2">
                        <c:v>&lt;$15K</c:v>
                      </c:pt>
                      <c:pt idx="3">
                        <c:v>$15K-$50K</c:v>
                      </c:pt>
                      <c:pt idx="4">
                        <c:v>$50K-$100K</c:v>
                      </c:pt>
                      <c:pt idx="5">
                        <c:v>$100K +</c:v>
                      </c:pt>
                      <c:pt idx="7">
                        <c:v>&lt; HS/HS</c:v>
                      </c:pt>
                      <c:pt idx="8">
                        <c:v>Some Coll</c:v>
                      </c:pt>
                      <c:pt idx="9">
                        <c:v>College</c:v>
                      </c:pt>
                      <c:pt idx="10">
                        <c:v>Post Grad</c:v>
                      </c:pt>
                      <c:pt idx="12">
                        <c:v>Own</c:v>
                      </c:pt>
                      <c:pt idx="13">
                        <c:v>Rent</c:v>
                      </c:pt>
                      <c:pt idx="15">
                        <c:v>&lt;5 years </c:v>
                      </c:pt>
                      <c:pt idx="16">
                        <c:v>6-10 years</c:v>
                      </c:pt>
                      <c:pt idx="17">
                        <c:v>10+ in DC</c:v>
                      </c:pt>
                    </c:strCache>
                  </c:strRef>
                </c:cat>
                <c:val>
                  <c:numRef>
                    <c:extLst>
                      <c:ext uri="{02D57815-91ED-43cb-92C2-25804820EDAC}">
                        <c15:formulaRef>
                          <c15:sqref>Sheet1!$B$2:$B$19</c15:sqref>
                        </c15:formulaRef>
                      </c:ext>
                    </c:extLst>
                    <c:numCache>
                      <c:formatCode>General</c:formatCode>
                      <c:ptCount val="18"/>
                      <c:pt idx="0" formatCode="0%">
                        <c:v>0.15</c:v>
                      </c:pt>
                      <c:pt idx="7" formatCode="0%">
                        <c:v>0.19</c:v>
                      </c:pt>
                      <c:pt idx="8" formatCode="0%">
                        <c:v>0.16</c:v>
                      </c:pt>
                      <c:pt idx="9" formatCode="0%">
                        <c:v>0.1</c:v>
                      </c:pt>
                      <c:pt idx="10" formatCode="0%">
                        <c:v>0</c:v>
                      </c:pt>
                      <c:pt idx="12" formatCode="0%">
                        <c:v>0.13</c:v>
                      </c:pt>
                      <c:pt idx="13" formatCode="0%">
                        <c:v>0.15</c:v>
                      </c:pt>
                      <c:pt idx="15" formatCode="0%">
                        <c:v>0</c:v>
                      </c:pt>
                      <c:pt idx="16" formatCode="0%">
                        <c:v>0</c:v>
                      </c:pt>
                      <c:pt idx="17" formatCode="0%">
                        <c:v>0</c:v>
                      </c:pt>
                    </c:numCache>
                  </c:numRef>
                </c:val>
                <c:extLst>
                  <c:ext xmlns:c16="http://schemas.microsoft.com/office/drawing/2014/chart" uri="{C3380CC4-5D6E-409C-BE32-E72D297353CC}">
                    <c16:uniqueId val="{00000000-F1DD-4258-8026-D1485C3A079C}"/>
                  </c:ext>
                </c:extLst>
              </c15:ser>
            </c15:filteredBarSeries>
          </c:ext>
        </c:extLst>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256181488818454"/>
          <c:y val="5.7999487841946619E-2"/>
          <c:w val="0.89821091865886837"/>
          <c:h val="0.76178358165106075"/>
        </c:manualLayout>
      </c:layout>
      <c:barChart>
        <c:barDir val="col"/>
        <c:grouping val="clustered"/>
        <c:varyColors val="0"/>
        <c:ser>
          <c:idx val="1"/>
          <c:order val="1"/>
          <c:tx>
            <c:strRef>
              <c:f>Sheet1!$C$1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Total</c:v>
                </c:pt>
                <c:pt idx="2">
                  <c:v>Ward 1</c:v>
                </c:pt>
                <c:pt idx="3">
                  <c:v>Ward 2</c:v>
                </c:pt>
                <c:pt idx="4">
                  <c:v>Ward 3</c:v>
                </c:pt>
                <c:pt idx="5">
                  <c:v>Ward 4</c:v>
                </c:pt>
                <c:pt idx="6">
                  <c:v>Ward 5</c:v>
                </c:pt>
                <c:pt idx="7">
                  <c:v>Ward 6</c:v>
                </c:pt>
                <c:pt idx="8">
                  <c:v>Ward 7</c:v>
                </c:pt>
                <c:pt idx="9">
                  <c:v>Ward 8 </c:v>
                </c:pt>
              </c:strCache>
            </c:strRef>
          </c:cat>
          <c:val>
            <c:numRef>
              <c:f>Sheet1!$C$2:$C$11</c:f>
              <c:numCache>
                <c:formatCode>General</c:formatCode>
                <c:ptCount val="10"/>
                <c:pt idx="0" formatCode="0%">
                  <c:v>0.49</c:v>
                </c:pt>
                <c:pt idx="2" formatCode="0%">
                  <c:v>0.55000000000000004</c:v>
                </c:pt>
                <c:pt idx="3" formatCode="0%">
                  <c:v>0.56999999999999995</c:v>
                </c:pt>
                <c:pt idx="4" formatCode="0%">
                  <c:v>0.55000000000000004</c:v>
                </c:pt>
                <c:pt idx="5" formatCode="0%">
                  <c:v>0.43</c:v>
                </c:pt>
                <c:pt idx="6" formatCode="0%">
                  <c:v>0.43</c:v>
                </c:pt>
                <c:pt idx="7" formatCode="0%">
                  <c:v>0.52</c:v>
                </c:pt>
                <c:pt idx="8" formatCode="0%">
                  <c:v>0.48</c:v>
                </c:pt>
                <c:pt idx="9" formatCode="0%">
                  <c:v>0.4</c:v>
                </c:pt>
              </c:numCache>
            </c:numRef>
          </c:val>
          <c:extLst>
            <c:ext xmlns:c16="http://schemas.microsoft.com/office/drawing/2014/chart" uri="{C3380CC4-5D6E-409C-BE32-E72D297353CC}">
              <c16:uniqueId val="{00000000-B2C7-4832-BAF5-DE872717B33F}"/>
            </c:ext>
          </c:extLst>
        </c:ser>
        <c:dLbls>
          <c:dLblPos val="outEnd"/>
          <c:showLegendKey val="0"/>
          <c:showVal val="1"/>
          <c:showCatName val="0"/>
          <c:showSerName val="0"/>
          <c:showPercent val="0"/>
          <c:showBubbleSize val="0"/>
        </c:dLbls>
        <c:gapWidth val="219"/>
        <c:overlap val="-27"/>
        <c:axId val="29782863"/>
        <c:axId val="103975599"/>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1997</c:v>
                      </c:pt>
                    </c:strCache>
                  </c:strRef>
                </c:tx>
                <c:spPr>
                  <a:solidFill>
                    <a:srgbClr val="84D4FF"/>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Sheet1!$A$2:$A$11</c15:sqref>
                        </c15:formulaRef>
                      </c:ext>
                    </c:extLst>
                    <c:strCache>
                      <c:ptCount val="10"/>
                      <c:pt idx="0">
                        <c:v>Total</c:v>
                      </c:pt>
                      <c:pt idx="2">
                        <c:v>Ward 1</c:v>
                      </c:pt>
                      <c:pt idx="3">
                        <c:v>Ward 2</c:v>
                      </c:pt>
                      <c:pt idx="4">
                        <c:v>Ward 3</c:v>
                      </c:pt>
                      <c:pt idx="5">
                        <c:v>Ward 4</c:v>
                      </c:pt>
                      <c:pt idx="6">
                        <c:v>Ward 5</c:v>
                      </c:pt>
                      <c:pt idx="7">
                        <c:v>Ward 6</c:v>
                      </c:pt>
                      <c:pt idx="8">
                        <c:v>Ward 7</c:v>
                      </c:pt>
                      <c:pt idx="9">
                        <c:v>Ward 8 </c:v>
                      </c:pt>
                    </c:strCache>
                  </c:strRef>
                </c:cat>
                <c:val>
                  <c:numRef>
                    <c:extLst>
                      <c:ext uri="{02D57815-91ED-43cb-92C2-25804820EDAC}">
                        <c15:formulaRef>
                          <c15:sqref>Sheet1!$B$2:$B$11</c15:sqref>
                        </c15:formulaRef>
                      </c:ext>
                    </c:extLst>
                    <c:numCache>
                      <c:formatCode>General</c:formatCode>
                      <c:ptCount val="10"/>
                      <c:pt idx="0" formatCode="0%">
                        <c:v>0.15</c:v>
                      </c:pt>
                      <c:pt idx="2" formatCode="0%">
                        <c:v>0.18</c:v>
                      </c:pt>
                      <c:pt idx="3" formatCode="0%">
                        <c:v>0.13</c:v>
                      </c:pt>
                      <c:pt idx="4" formatCode="0%">
                        <c:v>0.09</c:v>
                      </c:pt>
                      <c:pt idx="5" formatCode="0%">
                        <c:v>0.15</c:v>
                      </c:pt>
                      <c:pt idx="6" formatCode="0%">
                        <c:v>0.12</c:v>
                      </c:pt>
                      <c:pt idx="7" formatCode="0%">
                        <c:v>0.18</c:v>
                      </c:pt>
                      <c:pt idx="8" formatCode="0%">
                        <c:v>0.17</c:v>
                      </c:pt>
                      <c:pt idx="9" formatCode="0%">
                        <c:v>0.15</c:v>
                      </c:pt>
                    </c:numCache>
                  </c:numRef>
                </c:val>
                <c:extLst>
                  <c:ext xmlns:c16="http://schemas.microsoft.com/office/drawing/2014/chart" uri="{C3380CC4-5D6E-409C-BE32-E72D297353CC}">
                    <c16:uniqueId val="{00000000-F1DD-4258-8026-D1485C3A079C}"/>
                  </c:ext>
                </c:extLst>
              </c15:ser>
            </c15:filteredBarSeries>
          </c:ext>
        </c:extLst>
      </c:barChart>
      <c:catAx>
        <c:axId val="2978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EDF5-4DE0-8A3B-D52BF69FCD72}"/>
                </c:ext>
              </c:extLst>
            </c:dLbl>
            <c:dLbl>
              <c:idx val="5"/>
              <c:delete val="1"/>
              <c:extLst>
                <c:ext xmlns:c15="http://schemas.microsoft.com/office/drawing/2012/chart" uri="{CE6537A1-D6FC-4f65-9D91-7224C49458BB}"/>
                <c:ext xmlns:c16="http://schemas.microsoft.com/office/drawing/2014/chart" uri="{C3380CC4-5D6E-409C-BE32-E72D297353CC}">
                  <c16:uniqueId val="{00000000-38BF-419B-AB3D-98EA12E398E9}"/>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Quality of public schools in your neighborhood  </c:v>
                </c:pt>
                <c:pt idx="1">
                  <c:v>Services for people experiencing homelessness</c:v>
                </c:pt>
                <c:pt idx="2">
                  <c:v>Police protection against crime </c:v>
                </c:pt>
                <c:pt idx="3">
                  <c:v>Safe drinking water </c:v>
                </c:pt>
                <c:pt idx="4">
                  <c:v>Quality of public schools across the city*** </c:v>
                </c:pt>
                <c:pt idx="5">
                  <c:v>Providing affordable housing</c:v>
                </c:pt>
              </c:strCache>
            </c:strRef>
          </c:cat>
          <c:val>
            <c:numRef>
              <c:f>Sheet1!$C$2:$C$7</c:f>
              <c:numCache>
                <c:formatCode>0%</c:formatCode>
                <c:ptCount val="6"/>
                <c:pt idx="0">
                  <c:v>0</c:v>
                </c:pt>
                <c:pt idx="1">
                  <c:v>0.22</c:v>
                </c:pt>
                <c:pt idx="2">
                  <c:v>0.54</c:v>
                </c:pt>
                <c:pt idx="3">
                  <c:v>0.45</c:v>
                </c:pt>
                <c:pt idx="4">
                  <c:v>0.59</c:v>
                </c:pt>
                <c:pt idx="5">
                  <c:v>0</c:v>
                </c:pt>
              </c:numCache>
            </c:numRef>
          </c:val>
          <c:extLst>
            <c:ext xmlns:c16="http://schemas.microsoft.com/office/drawing/2014/chart" uri="{C3380CC4-5D6E-409C-BE32-E72D297353CC}">
              <c16:uniqueId val="{00000000-888E-48F1-BB18-4782549D55E4}"/>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Quality of public schools in your neighborhood  </c:v>
                </c:pt>
                <c:pt idx="1">
                  <c:v>Services for people experiencing homelessness</c:v>
                </c:pt>
                <c:pt idx="2">
                  <c:v>Police protection against crime </c:v>
                </c:pt>
                <c:pt idx="3">
                  <c:v>Safe drinking water </c:v>
                </c:pt>
                <c:pt idx="4">
                  <c:v>Quality of public schools across the city*** </c:v>
                </c:pt>
                <c:pt idx="5">
                  <c:v>Providing affordable housing</c:v>
                </c:pt>
              </c:strCache>
            </c:strRef>
          </c:cat>
          <c:val>
            <c:numRef>
              <c:f>Sheet1!$B$2:$B$7</c:f>
              <c:numCache>
                <c:formatCode>0%</c:formatCode>
                <c:ptCount val="6"/>
                <c:pt idx="0">
                  <c:v>0.38</c:v>
                </c:pt>
                <c:pt idx="1">
                  <c:v>0.39</c:v>
                </c:pt>
                <c:pt idx="2">
                  <c:v>0.42</c:v>
                </c:pt>
                <c:pt idx="3">
                  <c:v>0.43</c:v>
                </c:pt>
                <c:pt idx="4">
                  <c:v>0.45</c:v>
                </c:pt>
                <c:pt idx="5">
                  <c:v>0.45</c:v>
                </c:pt>
              </c:numCache>
            </c:numRef>
          </c:val>
          <c:extLst>
            <c:ext xmlns:c16="http://schemas.microsoft.com/office/drawing/2014/chart" uri="{C3380CC4-5D6E-409C-BE32-E72D297353CC}">
              <c16:uniqueId val="{00000000-F1DD-4258-8026-D1485C3A079C}"/>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dirty="0"/>
                  <a:t>% “extremely high”</a:t>
                </a:r>
              </a:p>
            </c:rich>
          </c:tx>
          <c:layout>
            <c:manualLayout>
              <c:xMode val="edge"/>
              <c:yMode val="edge"/>
              <c:x val="0.41587648741404915"/>
              <c:y val="1.0233790220666862E-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8C5-4C60-A4C6-4D633015CE16}"/>
                </c:ext>
              </c:extLst>
            </c:dLbl>
            <c:dLbl>
              <c:idx val="1"/>
              <c:delete val="1"/>
              <c:extLst>
                <c:ext xmlns:c15="http://schemas.microsoft.com/office/drawing/2012/chart" uri="{CE6537A1-D6FC-4f65-9D91-7224C49458BB}"/>
                <c:ext xmlns:c16="http://schemas.microsoft.com/office/drawing/2014/chart" uri="{C3380CC4-5D6E-409C-BE32-E72D297353CC}">
                  <c16:uniqueId val="{00000001-B8C5-4C60-A4C6-4D633015CE16}"/>
                </c:ext>
              </c:extLst>
            </c:dLbl>
            <c:dLbl>
              <c:idx val="4"/>
              <c:delete val="1"/>
              <c:extLst>
                <c:ext xmlns:c15="http://schemas.microsoft.com/office/drawing/2012/chart" uri="{CE6537A1-D6FC-4f65-9D91-7224C49458BB}"/>
                <c:ext xmlns:c16="http://schemas.microsoft.com/office/drawing/2014/chart" uri="{C3380CC4-5D6E-409C-BE32-E72D297353CC}">
                  <c16:uniqueId val="{00000000-B8C5-4C60-A4C6-4D633015CE16}"/>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Provide health insurance through D.C's health exchange</c:v>
                </c:pt>
                <c:pt idx="1">
                  <c:v>Health clinics and other health services</c:v>
                </c:pt>
                <c:pt idx="2">
                  <c:v>Job training and placement for unemployed</c:v>
                </c:pt>
                <c:pt idx="3">
                  <c:v>Ambulance and emergency medical services</c:v>
                </c:pt>
                <c:pt idx="4">
                  <c:v>Mental health services</c:v>
                </c:pt>
              </c:strCache>
            </c:strRef>
          </c:cat>
          <c:val>
            <c:numRef>
              <c:f>Sheet1!$C$2:$C$13</c:f>
              <c:numCache>
                <c:formatCode>0%</c:formatCode>
                <c:ptCount val="5"/>
                <c:pt idx="0">
                  <c:v>0</c:v>
                </c:pt>
                <c:pt idx="1">
                  <c:v>0</c:v>
                </c:pt>
                <c:pt idx="2">
                  <c:v>0.3</c:v>
                </c:pt>
                <c:pt idx="3">
                  <c:v>0.4</c:v>
                </c:pt>
                <c:pt idx="4">
                  <c:v>0</c:v>
                </c:pt>
              </c:numCache>
            </c:numRef>
          </c:val>
          <c:extLst>
            <c:ext xmlns:c16="http://schemas.microsoft.com/office/drawing/2014/chart" uri="{C3380CC4-5D6E-409C-BE32-E72D297353CC}">
              <c16:uniqueId val="{00000006-47C9-480F-B556-DA611F06C9B5}"/>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5"/>
                <c:pt idx="0">
                  <c:v>Provide health insurance through D.C's health exchange</c:v>
                </c:pt>
                <c:pt idx="1">
                  <c:v>Health clinics and other health services</c:v>
                </c:pt>
                <c:pt idx="2">
                  <c:v>Job training and placement for unemployed</c:v>
                </c:pt>
                <c:pt idx="3">
                  <c:v>Ambulance and emergency medical services</c:v>
                </c:pt>
                <c:pt idx="4">
                  <c:v>Mental health services</c:v>
                </c:pt>
              </c:strCache>
            </c:strRef>
          </c:cat>
          <c:val>
            <c:numRef>
              <c:f>Sheet1!$B$2:$B$13</c:f>
              <c:numCache>
                <c:formatCode>0%</c:formatCode>
                <c:ptCount val="5"/>
                <c:pt idx="0">
                  <c:v>0.28000000000000003</c:v>
                </c:pt>
                <c:pt idx="1">
                  <c:v>0.31</c:v>
                </c:pt>
                <c:pt idx="2">
                  <c:v>0.32</c:v>
                </c:pt>
                <c:pt idx="3">
                  <c:v>0.32</c:v>
                </c:pt>
                <c:pt idx="4">
                  <c:v>0.35</c:v>
                </c:pt>
              </c:numCache>
            </c:numRef>
          </c:val>
          <c:extLst>
            <c:ext xmlns:c16="http://schemas.microsoft.com/office/drawing/2014/chart" uri="{C3380CC4-5D6E-409C-BE32-E72D297353CC}">
              <c16:uniqueId val="{00000005-47C9-480F-B556-DA611F06C9B5}"/>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dirty="0"/>
                  <a:t>% “extremely high”</a:t>
                </a:r>
              </a:p>
            </c:rich>
          </c:tx>
          <c:layout>
            <c:manualLayout>
              <c:xMode val="edge"/>
              <c:yMode val="edge"/>
              <c:x val="0.41126256718037402"/>
              <c:y val="5.3506481905070196E-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389A-4A5E-9A19-08CFB6D44751}"/>
                </c:ext>
              </c:extLst>
            </c:dLbl>
            <c:dLbl>
              <c:idx val="2"/>
              <c:delete val="1"/>
              <c:extLst>
                <c:ext xmlns:c15="http://schemas.microsoft.com/office/drawing/2012/chart" uri="{CE6537A1-D6FC-4f65-9D91-7224C49458BB}"/>
                <c:ext xmlns:c16="http://schemas.microsoft.com/office/drawing/2014/chart" uri="{C3380CC4-5D6E-409C-BE32-E72D297353CC}">
                  <c16:uniqueId val="{00000001-389A-4A5E-9A19-08CFB6D44751}"/>
                </c:ext>
              </c:extLst>
            </c:dLbl>
            <c:dLbl>
              <c:idx val="4"/>
              <c:delete val="1"/>
              <c:extLst>
                <c:ext xmlns:c15="http://schemas.microsoft.com/office/drawing/2012/chart" uri="{CE6537A1-D6FC-4f65-9D91-7224C49458BB}"/>
                <c:ext xmlns:c16="http://schemas.microsoft.com/office/drawing/2014/chart" uri="{C3380CC4-5D6E-409C-BE32-E72D297353CC}">
                  <c16:uniqueId val="{00000003-B1B9-4B20-AE16-1693DD549762}"/>
                </c:ext>
              </c:extLst>
            </c:dLbl>
            <c:dLbl>
              <c:idx val="5"/>
              <c:delete val="1"/>
              <c:extLst>
                <c:ext xmlns:c15="http://schemas.microsoft.com/office/drawing/2012/chart" uri="{CE6537A1-D6FC-4f65-9D91-7224C49458BB}"/>
                <c:ext xmlns:c16="http://schemas.microsoft.com/office/drawing/2014/chart" uri="{C3380CC4-5D6E-409C-BE32-E72D297353CC}">
                  <c16:uniqueId val="{00000000-BBF1-427F-90D5-0A2E55B4FE0E}"/>
                </c:ext>
              </c:extLst>
            </c:dLbl>
            <c:dLbl>
              <c:idx val="7"/>
              <c:delete val="1"/>
              <c:extLst>
                <c:ext xmlns:c15="http://schemas.microsoft.com/office/drawing/2012/chart" uri="{CE6537A1-D6FC-4f65-9D91-7224C49458BB}"/>
                <c:ext xmlns:c16="http://schemas.microsoft.com/office/drawing/2014/chart" uri="{C3380CC4-5D6E-409C-BE32-E72D297353CC}">
                  <c16:uniqueId val="{00000002-B1B9-4B20-AE16-1693DD549762}"/>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7"/>
                <c:pt idx="0">
                  <c:v>Metro-rail service </c:v>
                </c:pt>
                <c:pt idx="1">
                  <c:v>After-school programs for youth</c:v>
                </c:pt>
                <c:pt idx="2">
                  <c:v>Moving to renewable energy to address climate change </c:v>
                </c:pt>
                <c:pt idx="3">
                  <c:v>Street repair and maintenance </c:v>
                </c:pt>
                <c:pt idx="4">
                  <c:v>Drug treatment and recovery programs </c:v>
                </c:pt>
                <c:pt idx="5">
                  <c:v>Services and protections for seniors</c:v>
                </c:pt>
                <c:pt idx="6">
                  <c:v>Fire protection</c:v>
                </c:pt>
              </c:strCache>
              <c:extLst/>
            </c:strRef>
          </c:cat>
          <c:val>
            <c:numRef>
              <c:f>Sheet1!$C$2:$C$13</c:f>
              <c:numCache>
                <c:formatCode>0%</c:formatCode>
                <c:ptCount val="7"/>
                <c:pt idx="0">
                  <c:v>0.13</c:v>
                </c:pt>
                <c:pt idx="1">
                  <c:v>0</c:v>
                </c:pt>
                <c:pt idx="2" formatCode="General">
                  <c:v>0</c:v>
                </c:pt>
                <c:pt idx="3">
                  <c:v>0.24</c:v>
                </c:pt>
                <c:pt idx="4">
                  <c:v>0</c:v>
                </c:pt>
                <c:pt idx="5">
                  <c:v>0</c:v>
                </c:pt>
                <c:pt idx="6">
                  <c:v>0.31</c:v>
                </c:pt>
              </c:numCache>
              <c:extLst/>
            </c:numRef>
          </c:val>
          <c:extLst>
            <c:ext xmlns:c16="http://schemas.microsoft.com/office/drawing/2014/chart" uri="{C3380CC4-5D6E-409C-BE32-E72D297353CC}">
              <c16:uniqueId val="{00000006-47C9-480F-B556-DA611F06C9B5}"/>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7"/>
                <c:pt idx="0">
                  <c:v>Metro-rail service </c:v>
                </c:pt>
                <c:pt idx="1">
                  <c:v>After-school programs for youth</c:v>
                </c:pt>
                <c:pt idx="2">
                  <c:v>Moving to renewable energy to address climate change </c:v>
                </c:pt>
                <c:pt idx="3">
                  <c:v>Street repair and maintenance </c:v>
                </c:pt>
                <c:pt idx="4">
                  <c:v>Drug treatment and recovery programs </c:v>
                </c:pt>
                <c:pt idx="5">
                  <c:v>Services and protections for seniors</c:v>
                </c:pt>
                <c:pt idx="6">
                  <c:v>Fire protection</c:v>
                </c:pt>
              </c:strCache>
              <c:extLst/>
            </c:strRef>
          </c:cat>
          <c:val>
            <c:numRef>
              <c:f>Sheet1!$B$2:$B$13</c:f>
              <c:numCache>
                <c:formatCode>0%</c:formatCode>
                <c:ptCount val="7"/>
                <c:pt idx="0">
                  <c:v>0.26</c:v>
                </c:pt>
                <c:pt idx="1">
                  <c:v>0.27</c:v>
                </c:pt>
                <c:pt idx="2">
                  <c:v>0.27</c:v>
                </c:pt>
                <c:pt idx="3">
                  <c:v>0.27</c:v>
                </c:pt>
                <c:pt idx="4">
                  <c:v>0.27</c:v>
                </c:pt>
                <c:pt idx="5">
                  <c:v>0.27</c:v>
                </c:pt>
                <c:pt idx="6">
                  <c:v>0.27</c:v>
                </c:pt>
              </c:numCache>
              <c:extLst/>
            </c:numRef>
          </c:val>
          <c:extLst>
            <c:ext xmlns:c16="http://schemas.microsoft.com/office/drawing/2014/chart" uri="{C3380CC4-5D6E-409C-BE32-E72D297353CC}">
              <c16:uniqueId val="{00000005-47C9-480F-B556-DA611F06C9B5}"/>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dirty="0"/>
                  <a:t>% “extremely high”</a:t>
                </a:r>
              </a:p>
            </c:rich>
          </c:tx>
          <c:layout>
            <c:manualLayout>
              <c:xMode val="edge"/>
              <c:yMode val="edge"/>
              <c:x val="0.41126256718037402"/>
              <c:y val="5.3506481905070196E-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4"/>
              <c:layout>
                <c:manualLayout>
                  <c:x val="1.7104565584438642E-2"/>
                  <c:y val="1.51515151515151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00E-44FC-8053-E58B4C90408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Car inspection and registration services</c:v>
                </c:pt>
                <c:pt idx="1">
                  <c:v>Issuing and renewal of driver's licenses </c:v>
                </c:pt>
                <c:pt idx="2">
                  <c:v>Processing property and income taxes</c:v>
                </c:pt>
                <c:pt idx="3">
                  <c:v>Arts and cultural events and programs</c:v>
                </c:pt>
                <c:pt idx="4">
                  <c:v>Enforcement of traffic laws</c:v>
                </c:pt>
                <c:pt idx="5">
                  <c:v>Public libraries</c:v>
                </c:pt>
                <c:pt idx="6">
                  <c:v>Efforts to attract new business to D.C.</c:v>
                </c:pt>
                <c:pt idx="7">
                  <c:v>Bus Service</c:v>
                </c:pt>
              </c:strCache>
            </c:strRef>
          </c:cat>
          <c:val>
            <c:numRef>
              <c:f>Sheet1!$C$2:$C$9</c:f>
              <c:numCache>
                <c:formatCode>0%</c:formatCode>
                <c:ptCount val="8"/>
                <c:pt idx="0">
                  <c:v>7.0000000000000007E-2</c:v>
                </c:pt>
                <c:pt idx="1">
                  <c:v>7.0000000000000007E-2</c:v>
                </c:pt>
                <c:pt idx="2">
                  <c:v>0.09</c:v>
                </c:pt>
                <c:pt idx="3">
                  <c:v>0.08</c:v>
                </c:pt>
                <c:pt idx="4">
                  <c:v>0.15</c:v>
                </c:pt>
                <c:pt idx="5">
                  <c:v>0.16</c:v>
                </c:pt>
                <c:pt idx="6">
                  <c:v>0.32</c:v>
                </c:pt>
                <c:pt idx="7">
                  <c:v>0.11</c:v>
                </c:pt>
              </c:numCache>
            </c:numRef>
          </c:val>
          <c:extLst>
            <c:ext xmlns:c16="http://schemas.microsoft.com/office/drawing/2014/chart" uri="{C3380CC4-5D6E-409C-BE32-E72D297353CC}">
              <c16:uniqueId val="{00000006-47C9-480F-B556-DA611F06C9B5}"/>
            </c:ext>
          </c:extLst>
        </c:ser>
        <c:ser>
          <c:idx val="0"/>
          <c:order val="1"/>
          <c:tx>
            <c:strRef>
              <c:f>Sheet1!$B$1</c:f>
              <c:strCache>
                <c:ptCount val="1"/>
                <c:pt idx="0">
                  <c:v>2019</c:v>
                </c:pt>
              </c:strCache>
            </c:strRef>
          </c:tx>
          <c:spPr>
            <a:solidFill>
              <a:schemeClr val="accent1"/>
            </a:solidFill>
            <a:ln>
              <a:noFill/>
            </a:ln>
            <a:effectLst/>
          </c:spPr>
          <c:invertIfNegative val="0"/>
          <c:dLbls>
            <c:dLbl>
              <c:idx val="4"/>
              <c:layout>
                <c:manualLayout>
                  <c:x val="5.3290455603428773E-3"/>
                  <c:y val="-1.00689572894297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6.4367651434175582E-2"/>
                      <c:h val="7.6030303030303031E-2"/>
                    </c:manualLayout>
                  </c15:layout>
                </c:ext>
                <c:ext xmlns:c16="http://schemas.microsoft.com/office/drawing/2014/chart" uri="{C3380CC4-5D6E-409C-BE32-E72D297353CC}">
                  <c16:uniqueId val="{00000001-0FDC-41DC-B37A-CFAEA23F0C09}"/>
                </c:ext>
              </c:extLst>
            </c:dLbl>
            <c:dLbl>
              <c:idx val="5"/>
              <c:layout>
                <c:manualLayout>
                  <c:x val="4.6648815230287202E-3"/>
                  <c:y val="-1.77790503459794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FDC-41DC-B37A-CFAEA23F0C09}"/>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Car inspection and registration services</c:v>
                </c:pt>
                <c:pt idx="1">
                  <c:v>Issuing and renewal of driver's licenses </c:v>
                </c:pt>
                <c:pt idx="2">
                  <c:v>Processing property and income taxes</c:v>
                </c:pt>
                <c:pt idx="3">
                  <c:v>Arts and cultural events and programs</c:v>
                </c:pt>
                <c:pt idx="4">
                  <c:v>Enforcement of traffic laws</c:v>
                </c:pt>
                <c:pt idx="5">
                  <c:v>Public libraries</c:v>
                </c:pt>
                <c:pt idx="6">
                  <c:v>Efforts to attract new business to D.C.</c:v>
                </c:pt>
                <c:pt idx="7">
                  <c:v>Bus Service</c:v>
                </c:pt>
              </c:strCache>
            </c:strRef>
          </c:cat>
          <c:val>
            <c:numRef>
              <c:f>Sheet1!$B$2:$B$9</c:f>
              <c:numCache>
                <c:formatCode>0%</c:formatCode>
                <c:ptCount val="8"/>
                <c:pt idx="0">
                  <c:v>0.1</c:v>
                </c:pt>
                <c:pt idx="1">
                  <c:v>0.11</c:v>
                </c:pt>
                <c:pt idx="2">
                  <c:v>0.12</c:v>
                </c:pt>
                <c:pt idx="3">
                  <c:v>0.13</c:v>
                </c:pt>
                <c:pt idx="4">
                  <c:v>0.14000000000000001</c:v>
                </c:pt>
                <c:pt idx="5">
                  <c:v>0.16</c:v>
                </c:pt>
                <c:pt idx="6">
                  <c:v>0.16</c:v>
                </c:pt>
                <c:pt idx="7">
                  <c:v>0.19</c:v>
                </c:pt>
              </c:numCache>
            </c:numRef>
          </c:val>
          <c:extLst>
            <c:ext xmlns:c16="http://schemas.microsoft.com/office/drawing/2014/chart" uri="{C3380CC4-5D6E-409C-BE32-E72D297353CC}">
              <c16:uniqueId val="{00000005-47C9-480F-B556-DA611F06C9B5}"/>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dirty="0"/>
                  <a:t>% “extremely high”</a:t>
                </a:r>
              </a:p>
            </c:rich>
          </c:tx>
          <c:layout>
            <c:manualLayout>
              <c:xMode val="edge"/>
              <c:yMode val="edge"/>
              <c:x val="0.36770689851495147"/>
              <c:y val="1.644476258649487E-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Bus service</c:v>
                </c:pt>
                <c:pt idx="1">
                  <c:v>Art and cultural programs</c:v>
                </c:pt>
                <c:pt idx="2">
                  <c:v>Fire protection</c:v>
                </c:pt>
                <c:pt idx="3">
                  <c:v>Public libraries</c:v>
                </c:pt>
              </c:strCache>
            </c:strRef>
          </c:cat>
          <c:val>
            <c:numRef>
              <c:f>Sheet1!$C$2:$C$5</c:f>
              <c:numCache>
                <c:formatCode>0%</c:formatCode>
                <c:ptCount val="4"/>
                <c:pt idx="0">
                  <c:v>0.55000000000000004</c:v>
                </c:pt>
                <c:pt idx="1">
                  <c:v>0.56999999999999995</c:v>
                </c:pt>
                <c:pt idx="2">
                  <c:v>0.48</c:v>
                </c:pt>
                <c:pt idx="3">
                  <c:v>0.51</c:v>
                </c:pt>
              </c:numCache>
            </c:numRef>
          </c:val>
          <c:extLst>
            <c:ext xmlns:c16="http://schemas.microsoft.com/office/drawing/2014/chart" uri="{C3380CC4-5D6E-409C-BE32-E72D297353CC}">
              <c16:uniqueId val="{00000000-888E-48F1-BB18-4782549D55E4}"/>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Bus service</c:v>
                </c:pt>
                <c:pt idx="1">
                  <c:v>Art and cultural programs</c:v>
                </c:pt>
                <c:pt idx="2">
                  <c:v>Fire protection</c:v>
                </c:pt>
                <c:pt idx="3">
                  <c:v>Public libraries</c:v>
                </c:pt>
              </c:strCache>
            </c:strRef>
          </c:cat>
          <c:val>
            <c:numRef>
              <c:f>Sheet1!$B$2:$B$5</c:f>
              <c:numCache>
                <c:formatCode>0%</c:formatCode>
                <c:ptCount val="4"/>
                <c:pt idx="0">
                  <c:v>0.61</c:v>
                </c:pt>
                <c:pt idx="1">
                  <c:v>0.66</c:v>
                </c:pt>
                <c:pt idx="2">
                  <c:v>0.67</c:v>
                </c:pt>
                <c:pt idx="3">
                  <c:v>0.76</c:v>
                </c:pt>
              </c:numCache>
            </c:numRef>
          </c:val>
          <c:extLst>
            <c:ext xmlns:c16="http://schemas.microsoft.com/office/drawing/2014/chart" uri="{C3380CC4-5D6E-409C-BE32-E72D297353CC}">
              <c16:uniqueId val="{00000000-F1DD-4258-8026-D1485C3A079C}"/>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r>
                  <a:rPr lang="en-US"/>
                  <a:t>% “good” or “excellent”</a:t>
                </a:r>
              </a:p>
            </c:rich>
          </c:tx>
          <c:layout>
            <c:manualLayout>
              <c:xMode val="edge"/>
              <c:yMode val="edge"/>
              <c:x val="0.39588283306812372"/>
              <c:y val="2.08773793232251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lumMod val="95000"/>
              <a:lumOff val="5000"/>
            </a:schemeClr>
          </a:solidFill>
          <a:latin typeface="+mn-lt"/>
          <a:cs typeface="Segoe UI Semilight" panose="020B0402040204020203"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8131-4DED-8296-CB2CB89F258B}"/>
                </c:ext>
              </c:extLst>
            </c:dLbl>
            <c:dLbl>
              <c:idx val="1"/>
              <c:delete val="1"/>
              <c:extLst>
                <c:ext xmlns:c15="http://schemas.microsoft.com/office/drawing/2012/chart" uri="{CE6537A1-D6FC-4f65-9D91-7224C49458BB}"/>
                <c:ext xmlns:c16="http://schemas.microsoft.com/office/drawing/2014/chart" uri="{C3380CC4-5D6E-409C-BE32-E72D297353CC}">
                  <c16:uniqueId val="{00000001-8131-4DED-8296-CB2CB89F258B}"/>
                </c:ext>
              </c:extLst>
            </c:dLbl>
            <c:dLbl>
              <c:idx val="2"/>
              <c:delete val="1"/>
              <c:extLst>
                <c:ext xmlns:c15="http://schemas.microsoft.com/office/drawing/2012/chart" uri="{CE6537A1-D6FC-4f65-9D91-7224C49458BB}"/>
                <c:ext xmlns:c16="http://schemas.microsoft.com/office/drawing/2014/chart" uri="{C3380CC4-5D6E-409C-BE32-E72D297353CC}">
                  <c16:uniqueId val="{00000000-8131-4DED-8296-CB2CB89F258B}"/>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After school programs for youth</c:v>
                </c:pt>
                <c:pt idx="1">
                  <c:v>Provide health insurance through D.C's health exchange</c:v>
                </c:pt>
                <c:pt idx="2">
                  <c:v>Quality of schools in your neighborhood </c:v>
                </c:pt>
                <c:pt idx="3">
                  <c:v>Efforts to attract new business to the city</c:v>
                </c:pt>
                <c:pt idx="4">
                  <c:v>Safe drinking water</c:v>
                </c:pt>
                <c:pt idx="5">
                  <c:v>Metro rail service</c:v>
                </c:pt>
                <c:pt idx="6">
                  <c:v>Car inspection/ registration</c:v>
                </c:pt>
                <c:pt idx="7">
                  <c:v>Ambulance and emergency medical services</c:v>
                </c:pt>
                <c:pt idx="8">
                  <c:v>Issuing/ renewal of drivers licenses</c:v>
                </c:pt>
              </c:strCache>
            </c:strRef>
          </c:cat>
          <c:val>
            <c:numRef>
              <c:f>Sheet1!$C$2:$C$10</c:f>
              <c:numCache>
                <c:formatCode>0%</c:formatCode>
                <c:ptCount val="9"/>
                <c:pt idx="0">
                  <c:v>0</c:v>
                </c:pt>
                <c:pt idx="1">
                  <c:v>0</c:v>
                </c:pt>
                <c:pt idx="2">
                  <c:v>0</c:v>
                </c:pt>
                <c:pt idx="3">
                  <c:v>0.39</c:v>
                </c:pt>
                <c:pt idx="4">
                  <c:v>0.14000000000000001</c:v>
                </c:pt>
                <c:pt idx="5">
                  <c:v>0.79</c:v>
                </c:pt>
                <c:pt idx="6">
                  <c:v>0.35</c:v>
                </c:pt>
                <c:pt idx="7">
                  <c:v>0.36</c:v>
                </c:pt>
                <c:pt idx="8">
                  <c:v>0.34</c:v>
                </c:pt>
              </c:numCache>
            </c:numRef>
          </c:val>
          <c:extLst>
            <c:ext xmlns:c16="http://schemas.microsoft.com/office/drawing/2014/chart" uri="{C3380CC4-5D6E-409C-BE32-E72D297353CC}">
              <c16:uniqueId val="{00000006-47C9-480F-B556-DA611F06C9B5}"/>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After school programs for youth</c:v>
                </c:pt>
                <c:pt idx="1">
                  <c:v>Provide health insurance through D.C's health exchange</c:v>
                </c:pt>
                <c:pt idx="2">
                  <c:v>Quality of schools in your neighborhood </c:v>
                </c:pt>
                <c:pt idx="3">
                  <c:v>Efforts to attract new business to the city</c:v>
                </c:pt>
                <c:pt idx="4">
                  <c:v>Safe drinking water</c:v>
                </c:pt>
                <c:pt idx="5">
                  <c:v>Metro rail service</c:v>
                </c:pt>
                <c:pt idx="6">
                  <c:v>Car inspection/ registration</c:v>
                </c:pt>
                <c:pt idx="7">
                  <c:v>Ambulance and emergency medical services</c:v>
                </c:pt>
                <c:pt idx="8">
                  <c:v>Issuing/ renewal of drivers licenses</c:v>
                </c:pt>
              </c:strCache>
            </c:strRef>
          </c:cat>
          <c:val>
            <c:numRef>
              <c:f>Sheet1!$B$2:$B$10</c:f>
              <c:numCache>
                <c:formatCode>0%</c:formatCode>
                <c:ptCount val="9"/>
                <c:pt idx="0">
                  <c:v>0.34</c:v>
                </c:pt>
                <c:pt idx="1">
                  <c:v>0.38</c:v>
                </c:pt>
                <c:pt idx="2">
                  <c:v>0.42</c:v>
                </c:pt>
                <c:pt idx="3">
                  <c:v>0.5</c:v>
                </c:pt>
                <c:pt idx="4">
                  <c:v>0.51</c:v>
                </c:pt>
                <c:pt idx="5">
                  <c:v>0.52</c:v>
                </c:pt>
                <c:pt idx="6">
                  <c:v>0.53</c:v>
                </c:pt>
                <c:pt idx="7">
                  <c:v>0.55000000000000004</c:v>
                </c:pt>
                <c:pt idx="8">
                  <c:v>0.56000000000000005</c:v>
                </c:pt>
              </c:numCache>
            </c:numRef>
          </c:val>
          <c:extLst>
            <c:ext xmlns:c16="http://schemas.microsoft.com/office/drawing/2014/chart" uri="{C3380CC4-5D6E-409C-BE32-E72D297353CC}">
              <c16:uniqueId val="{00000005-47C9-480F-B556-DA611F06C9B5}"/>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a:t>% “good” or “excellent”</a:t>
                </a:r>
              </a:p>
            </c:rich>
          </c:tx>
          <c:layout>
            <c:manualLayout>
              <c:xMode val="edge"/>
              <c:yMode val="edge"/>
              <c:x val="0.39513111482240482"/>
              <c:y val="1.6599550542457247E-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0"/>
          <c:order val="0"/>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Services for people experiencing homelessness</c:v>
                </c:pt>
                <c:pt idx="1">
                  <c:v>Drug treatment and recovery programs</c:v>
                </c:pt>
                <c:pt idx="2">
                  <c:v>Mental health services</c:v>
                </c:pt>
                <c:pt idx="3">
                  <c:v>Street repair and maintence </c:v>
                </c:pt>
                <c:pt idx="4">
                  <c:v>Quality of public schools across the city***</c:v>
                </c:pt>
                <c:pt idx="5">
                  <c:v>Moving renewable energy to combat climate change</c:v>
                </c:pt>
              </c:strCache>
            </c:strRef>
          </c:cat>
          <c:val>
            <c:numRef>
              <c:f>Sheet1!$B$3:$B$8</c:f>
              <c:numCache>
                <c:formatCode>0%</c:formatCode>
                <c:ptCount val="6"/>
                <c:pt idx="0">
                  <c:v>0.18</c:v>
                </c:pt>
                <c:pt idx="1">
                  <c:v>0.22</c:v>
                </c:pt>
                <c:pt idx="2">
                  <c:v>0.22</c:v>
                </c:pt>
                <c:pt idx="3">
                  <c:v>0.27</c:v>
                </c:pt>
                <c:pt idx="4">
                  <c:v>0.28999999999999998</c:v>
                </c:pt>
                <c:pt idx="5">
                  <c:v>0.28999999999999998</c:v>
                </c:pt>
              </c:numCache>
            </c:numRef>
          </c:val>
          <c:extLst>
            <c:ext xmlns:c16="http://schemas.microsoft.com/office/drawing/2014/chart" uri="{C3380CC4-5D6E-409C-BE32-E72D297353CC}">
              <c16:uniqueId val="{00000005-47C9-480F-B556-DA611F06C9B5}"/>
            </c:ext>
          </c:extLst>
        </c:ser>
        <c:ser>
          <c:idx val="1"/>
          <c:order val="1"/>
          <c:tx>
            <c:strRef>
              <c:f>Sheet1!$C$1</c:f>
              <c:strCache>
                <c:ptCount val="1"/>
                <c:pt idx="0">
                  <c:v>1997</c:v>
                </c:pt>
              </c:strCache>
            </c:strRef>
          </c:tx>
          <c:spPr>
            <a:solidFill>
              <a:srgbClr val="C0000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1AFD-46DF-99C7-B6134728E262}"/>
                </c:ext>
              </c:extLst>
            </c:dLbl>
            <c:dLbl>
              <c:idx val="2"/>
              <c:delete val="1"/>
              <c:extLst>
                <c:ext xmlns:c15="http://schemas.microsoft.com/office/drawing/2012/chart" uri="{CE6537A1-D6FC-4f65-9D91-7224C49458BB}"/>
                <c:ext xmlns:c16="http://schemas.microsoft.com/office/drawing/2014/chart" uri="{C3380CC4-5D6E-409C-BE32-E72D297353CC}">
                  <c16:uniqueId val="{00000002-CBCB-4DDA-91E7-1B5F07059B56}"/>
                </c:ext>
              </c:extLst>
            </c:dLbl>
            <c:dLbl>
              <c:idx val="5"/>
              <c:delete val="1"/>
              <c:extLst>
                <c:ext xmlns:c15="http://schemas.microsoft.com/office/drawing/2012/chart" uri="{CE6537A1-D6FC-4f65-9D91-7224C49458BB}"/>
                <c:ext xmlns:c16="http://schemas.microsoft.com/office/drawing/2014/chart" uri="{C3380CC4-5D6E-409C-BE32-E72D297353CC}">
                  <c16:uniqueId val="{00000001-CBCB-4DDA-91E7-1B5F07059B5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Services for people experiencing homelessness</c:v>
                </c:pt>
                <c:pt idx="1">
                  <c:v>Drug treatment and recovery programs</c:v>
                </c:pt>
                <c:pt idx="2">
                  <c:v>Mental health services</c:v>
                </c:pt>
                <c:pt idx="3">
                  <c:v>Street repair and maintence </c:v>
                </c:pt>
                <c:pt idx="4">
                  <c:v>Quality of public schools across the city***</c:v>
                </c:pt>
                <c:pt idx="5">
                  <c:v>Moving renewable energy to combat climate change</c:v>
                </c:pt>
              </c:strCache>
            </c:strRef>
          </c:cat>
          <c:val>
            <c:numRef>
              <c:f>Sheet1!$C$3:$C$8</c:f>
              <c:numCache>
                <c:formatCode>0%</c:formatCode>
                <c:ptCount val="6"/>
                <c:pt idx="0">
                  <c:v>0.15</c:v>
                </c:pt>
                <c:pt idx="1">
                  <c:v>0</c:v>
                </c:pt>
                <c:pt idx="2">
                  <c:v>0</c:v>
                </c:pt>
                <c:pt idx="3">
                  <c:v>0.08</c:v>
                </c:pt>
                <c:pt idx="4">
                  <c:v>0.11</c:v>
                </c:pt>
                <c:pt idx="5">
                  <c:v>0</c:v>
                </c:pt>
              </c:numCache>
            </c:numRef>
          </c:val>
          <c:extLst>
            <c:ext xmlns:c16="http://schemas.microsoft.com/office/drawing/2014/chart" uri="{C3380CC4-5D6E-409C-BE32-E72D297353CC}">
              <c16:uniqueId val="{00000006-47C9-480F-B556-DA611F06C9B5}"/>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r>
                  <a:rPr lang="en-US"/>
                  <a:t>% “good” or “excellent”</a:t>
                </a:r>
              </a:p>
            </c:rich>
          </c:tx>
          <c:layout>
            <c:manualLayout>
              <c:xMode val="edge"/>
              <c:yMode val="edge"/>
              <c:x val="0.38677788007923714"/>
              <c:y val="0"/>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8065720924420789E-2"/>
          <c:w val="0.93005464480874311"/>
          <c:h val="0.90607004155227688"/>
        </c:manualLayout>
      </c:layout>
      <c:scatterChart>
        <c:scatterStyle val="lineMarker"/>
        <c:varyColors val="0"/>
        <c:ser>
          <c:idx val="0"/>
          <c:order val="0"/>
          <c:tx>
            <c:strRef>
              <c:f>Sheet1!$B$1</c:f>
              <c:strCache>
                <c:ptCount val="1"/>
                <c:pt idx="0">
                  <c:v>Quality</c:v>
                </c:pt>
              </c:strCache>
            </c:strRef>
          </c:tx>
          <c:spPr>
            <a:ln w="19050" cap="rnd">
              <a:noFill/>
              <a:round/>
            </a:ln>
            <a:effectLst/>
          </c:spPr>
          <c:marker>
            <c:symbol val="circle"/>
            <c:size val="5"/>
            <c:spPr>
              <a:solidFill>
                <a:schemeClr val="accent1"/>
              </a:solidFill>
              <a:ln w="9525">
                <a:solidFill>
                  <a:schemeClr val="accent1"/>
                </a:solidFill>
              </a:ln>
              <a:effectLst/>
            </c:spPr>
          </c:marker>
          <c:dLbls>
            <c:dLbl>
              <c:idx val="0"/>
              <c:layout>
                <c:manualLayout>
                  <c:x val="-1.9158760380362291E-2"/>
                  <c:y val="2.8433028462551309E-2"/>
                </c:manualLayout>
              </c:layout>
              <c:tx>
                <c:rich>
                  <a:bodyPr rot="0" vert="horz"/>
                  <a:lstStyle/>
                  <a:p>
                    <a:pPr algn="ctr" rtl="0">
                      <a:defRPr/>
                    </a:pPr>
                    <a:r>
                      <a:rPr lang="en-US"/>
                      <a:t>Police protection against crime</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2898043866442924"/>
                      <c:h val="0.10009472590159338"/>
                    </c:manualLayout>
                  </c15:layout>
                </c:ext>
                <c:ext xmlns:c16="http://schemas.microsoft.com/office/drawing/2014/chart" uri="{C3380CC4-5D6E-409C-BE32-E72D297353CC}">
                  <c16:uniqueId val="{00000000-4861-484C-A45D-2282108C8289}"/>
                </c:ext>
              </c:extLst>
            </c:dLbl>
            <c:dLbl>
              <c:idx val="1"/>
              <c:layout>
                <c:manualLayout>
                  <c:x val="-1.0821393227485909E-2"/>
                  <c:y val="1.8210269111122186E-2"/>
                </c:manualLayout>
              </c:layout>
              <c:tx>
                <c:rich>
                  <a:bodyPr rot="0" vert="horz"/>
                  <a:lstStyle/>
                  <a:p>
                    <a:pPr algn="ctr" rtl="0">
                      <a:defRPr/>
                    </a:pPr>
                    <a:r>
                      <a:rPr lang="en-US"/>
                      <a:t>The quality of public schools in your neighborhood</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6086926121939674"/>
                      <c:h val="8.0774325560970181E-2"/>
                    </c:manualLayout>
                  </c15:layout>
                </c:ext>
                <c:ext xmlns:c16="http://schemas.microsoft.com/office/drawing/2014/chart" uri="{C3380CC4-5D6E-409C-BE32-E72D297353CC}">
                  <c16:uniqueId val="{00000001-4861-484C-A45D-2282108C8289}"/>
                </c:ext>
              </c:extLst>
            </c:dLbl>
            <c:dLbl>
              <c:idx val="2"/>
              <c:layout>
                <c:manualLayout>
                  <c:x val="3.4570505787185186E-3"/>
                  <c:y val="5.8951796325227283E-2"/>
                </c:manualLayout>
              </c:layout>
              <c:tx>
                <c:rich>
                  <a:bodyPr rot="0" vert="horz"/>
                  <a:lstStyle/>
                  <a:p>
                    <a:pPr>
                      <a:defRPr/>
                    </a:pPr>
                    <a:r>
                      <a:rPr lang="en-US"/>
                      <a:t>The quality of public schools across the city</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6632137171378164"/>
                      <c:h val="0.14061794656780216"/>
                    </c:manualLayout>
                  </c15:layout>
                </c:ext>
                <c:ext xmlns:c16="http://schemas.microsoft.com/office/drawing/2014/chart" uri="{C3380CC4-5D6E-409C-BE32-E72D297353CC}">
                  <c16:uniqueId val="{00000002-4861-484C-A45D-2282108C8289}"/>
                </c:ext>
              </c:extLst>
            </c:dLbl>
            <c:dLbl>
              <c:idx val="3"/>
              <c:tx>
                <c:rich>
                  <a:bodyPr rot="0" vert="horz"/>
                  <a:lstStyle/>
                  <a:p>
                    <a:pPr>
                      <a:defRPr/>
                    </a:pPr>
                    <a:r>
                      <a:rPr lang="en-US"/>
                      <a:t>Fire protection</a:t>
                    </a:r>
                  </a:p>
                </c:rich>
              </c:tx>
              <c:spPr>
                <a:noFill/>
                <a:ln>
                  <a:noFill/>
                </a:ln>
                <a:effectLst/>
              </c:sp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61-484C-A45D-2282108C8289}"/>
                </c:ext>
              </c:extLst>
            </c:dLbl>
            <c:dLbl>
              <c:idx val="4"/>
              <c:layout>
                <c:manualLayout>
                  <c:x val="-0.11962567499247026"/>
                  <c:y val="-3.6178757851993579E-2"/>
                </c:manualLayout>
              </c:layout>
              <c:tx>
                <c:rich>
                  <a:bodyPr rot="0" vert="horz"/>
                  <a:lstStyle/>
                  <a:p>
                    <a:pPr>
                      <a:defRPr/>
                    </a:pPr>
                    <a:r>
                      <a:rPr lang="en-US"/>
                      <a:t>Drug treatment and recovery programs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3899775719633404"/>
                      <c:h val="9.1192549625466149E-2"/>
                    </c:manualLayout>
                  </c15:layout>
                </c:ext>
                <c:ext xmlns:c16="http://schemas.microsoft.com/office/drawing/2014/chart" uri="{C3380CC4-5D6E-409C-BE32-E72D297353CC}">
                  <c16:uniqueId val="{00000004-4861-484C-A45D-2282108C8289}"/>
                </c:ext>
              </c:extLst>
            </c:dLbl>
            <c:dLbl>
              <c:idx val="5"/>
              <c:layout>
                <c:manualLayout>
                  <c:x val="-1.8129329632976206E-2"/>
                  <c:y val="3.3291297134532029E-3"/>
                </c:manualLayout>
              </c:layout>
              <c:tx>
                <c:rich>
                  <a:bodyPr rot="0" vert="horz"/>
                  <a:lstStyle/>
                  <a:p>
                    <a:pPr>
                      <a:defRPr/>
                    </a:pPr>
                    <a:r>
                      <a:rPr lang="en-US"/>
                      <a:t>After-school programs for youth</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8.3887311217245381E-2"/>
                      <c:h val="0.17315753968339956"/>
                    </c:manualLayout>
                  </c15:layout>
                </c:ext>
                <c:ext xmlns:c16="http://schemas.microsoft.com/office/drawing/2014/chart" uri="{C3380CC4-5D6E-409C-BE32-E72D297353CC}">
                  <c16:uniqueId val="{00000005-4861-484C-A45D-2282108C8289}"/>
                </c:ext>
              </c:extLst>
            </c:dLbl>
            <c:dLbl>
              <c:idx val="6"/>
              <c:layout>
                <c:manualLayout>
                  <c:x val="-2.0581622993847082E-2"/>
                  <c:y val="-2.2446391206778372E-3"/>
                </c:manualLayout>
              </c:layout>
              <c:tx>
                <c:rich>
                  <a:bodyPr rot="0" vert="horz"/>
                  <a:lstStyle/>
                  <a:p>
                    <a:pPr>
                      <a:defRPr/>
                    </a:pPr>
                    <a:r>
                      <a:rPr lang="en-US"/>
                      <a:t>Safe drinking water</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1271231336861582"/>
                      <c:h val="6.9158936556397488E-2"/>
                    </c:manualLayout>
                  </c15:layout>
                </c:ext>
                <c:ext xmlns:c16="http://schemas.microsoft.com/office/drawing/2014/chart" uri="{C3380CC4-5D6E-409C-BE32-E72D297353CC}">
                  <c16:uniqueId val="{00000006-4861-484C-A45D-2282108C8289}"/>
                </c:ext>
              </c:extLst>
            </c:dLbl>
            <c:dLbl>
              <c:idx val="7"/>
              <c:layout>
                <c:manualLayout>
                  <c:x val="-6.8160322813132029E-2"/>
                  <c:y val="4.0751819582368114E-2"/>
                </c:manualLayout>
              </c:layout>
              <c:tx>
                <c:rich>
                  <a:bodyPr rot="0" vert="horz"/>
                  <a:lstStyle/>
                  <a:p>
                    <a:pPr>
                      <a:defRPr/>
                    </a:pPr>
                    <a:r>
                      <a:rPr lang="en-US"/>
                      <a:t>Street repair &amp; maintenance</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3140019254765284"/>
                      <c:h val="0.12497932497954166"/>
                    </c:manualLayout>
                  </c15:layout>
                </c:ext>
                <c:ext xmlns:c16="http://schemas.microsoft.com/office/drawing/2014/chart" uri="{C3380CC4-5D6E-409C-BE32-E72D297353CC}">
                  <c16:uniqueId val="{00000007-4861-484C-A45D-2282108C8289}"/>
                </c:ext>
              </c:extLst>
            </c:dLbl>
            <c:dLbl>
              <c:idx val="8"/>
              <c:layout>
                <c:manualLayout>
                  <c:x val="0"/>
                  <c:y val="-1.7320516151381311E-2"/>
                </c:manualLayout>
              </c:layout>
              <c:tx>
                <c:rich>
                  <a:bodyPr rot="0" vert="horz"/>
                  <a:lstStyle/>
                  <a:p>
                    <a:pPr>
                      <a:defRPr/>
                    </a:pPr>
                    <a:r>
                      <a:rPr lang="en-US"/>
                      <a:t>Bus service</a:t>
                    </a:r>
                  </a:p>
                </c:rich>
              </c:tx>
              <c:spPr>
                <a:noFill/>
                <a:ln>
                  <a:noFill/>
                </a:ln>
                <a:effectLst/>
              </c:sp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61-484C-A45D-2282108C8289}"/>
                </c:ext>
              </c:extLst>
            </c:dLbl>
            <c:dLbl>
              <c:idx val="9"/>
              <c:layout>
                <c:manualLayout>
                  <c:x val="-0.12957771287810341"/>
                  <c:y val="1.3914108200597896E-2"/>
                </c:manualLayout>
              </c:layout>
              <c:tx>
                <c:rich>
                  <a:bodyPr rot="0" vert="horz"/>
                  <a:lstStyle/>
                  <a:p>
                    <a:pPr>
                      <a:defRPr/>
                    </a:pPr>
                    <a:r>
                      <a:rPr lang="en-US"/>
                      <a:t>Metro-rail service</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4073687126199388"/>
                      <c:h val="6.5543606778084254E-2"/>
                    </c:manualLayout>
                  </c15:layout>
                </c:ext>
                <c:ext xmlns:c16="http://schemas.microsoft.com/office/drawing/2014/chart" uri="{C3380CC4-5D6E-409C-BE32-E72D297353CC}">
                  <c16:uniqueId val="{00000009-4861-484C-A45D-2282108C8289}"/>
                </c:ext>
              </c:extLst>
            </c:dLbl>
            <c:dLbl>
              <c:idx val="10"/>
              <c:layout>
                <c:manualLayout>
                  <c:x val="-0.15223076943763178"/>
                  <c:y val="6.3805460516669667E-3"/>
                </c:manualLayout>
              </c:layout>
              <c:tx>
                <c:rich>
                  <a:bodyPr rot="0" vert="horz"/>
                  <a:lstStyle/>
                  <a:p>
                    <a:pPr algn="ctr" rtl="0">
                      <a:defRPr/>
                    </a:pPr>
                    <a:r>
                      <a:rPr lang="en-US"/>
                      <a:t>Enforcement of traffic laws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6273270876647197"/>
                      <c:h val="8.0800207846193822E-2"/>
                    </c:manualLayout>
                  </c15:layout>
                </c:ext>
                <c:ext xmlns:c16="http://schemas.microsoft.com/office/drawing/2014/chart" uri="{C3380CC4-5D6E-409C-BE32-E72D297353CC}">
                  <c16:uniqueId val="{0000000A-4861-484C-A45D-2282108C8289}"/>
                </c:ext>
              </c:extLst>
            </c:dLbl>
            <c:dLbl>
              <c:idx val="11"/>
              <c:layout>
                <c:manualLayout>
                  <c:x val="-4.4808272557118882E-2"/>
                  <c:y val="4.5864237523302286E-3"/>
                </c:manualLayout>
              </c:layout>
              <c:tx>
                <c:rich>
                  <a:bodyPr rot="0" vert="horz"/>
                  <a:lstStyle/>
                  <a:p>
                    <a:pPr algn="ctr" rtl="0">
                      <a:defRPr/>
                    </a:pPr>
                    <a:r>
                      <a:rPr lang="en-US"/>
                      <a:t> Services for people experiencing homelessness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2367300783098829"/>
                      <c:h val="6.9751379719050849E-2"/>
                    </c:manualLayout>
                  </c15:layout>
                </c:ext>
                <c:ext xmlns:c16="http://schemas.microsoft.com/office/drawing/2014/chart" uri="{C3380CC4-5D6E-409C-BE32-E72D297353CC}">
                  <c16:uniqueId val="{0000000B-4861-484C-A45D-2282108C8289}"/>
                </c:ext>
              </c:extLst>
            </c:dLbl>
            <c:dLbl>
              <c:idx val="12"/>
              <c:layout>
                <c:manualLayout>
                  <c:x val="-2.0929066751518108E-2"/>
                  <c:y val="1.3246706842807359E-2"/>
                </c:manualLayout>
              </c:layout>
              <c:tx>
                <c:rich>
                  <a:bodyPr rot="0" vert="horz"/>
                  <a:lstStyle/>
                  <a:p>
                    <a:pPr algn="ctr" rtl="0">
                      <a:defRPr/>
                    </a:pPr>
                    <a:r>
                      <a:rPr lang="en-US"/>
                      <a:t>Providing affordable housing for residents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0419935172577111"/>
                      <c:h val="7.3215574194974278E-2"/>
                    </c:manualLayout>
                  </c15:layout>
                </c:ext>
                <c:ext xmlns:c16="http://schemas.microsoft.com/office/drawing/2014/chart" uri="{C3380CC4-5D6E-409C-BE32-E72D297353CC}">
                  <c16:uniqueId val="{0000000C-4861-484C-A45D-2282108C8289}"/>
                </c:ext>
              </c:extLst>
            </c:dLbl>
            <c:dLbl>
              <c:idx val="13"/>
              <c:layout>
                <c:manualLayout>
                  <c:x val="4.8873757583580745E-3"/>
                  <c:y val="-3.7568227567512519E-2"/>
                </c:manualLayout>
              </c:layout>
              <c:tx>
                <c:rich>
                  <a:bodyPr rot="0" vert="horz"/>
                  <a:lstStyle/>
                  <a:p>
                    <a:pPr>
                      <a:defRPr/>
                    </a:pPr>
                    <a:r>
                      <a:rPr lang="en-US"/>
                      <a:t>Ambulance and emergency medical services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6748580095520846"/>
                      <c:h val="0.10663525508099914"/>
                    </c:manualLayout>
                  </c15:layout>
                </c:ext>
                <c:ext xmlns:c16="http://schemas.microsoft.com/office/drawing/2014/chart" uri="{C3380CC4-5D6E-409C-BE32-E72D297353CC}">
                  <c16:uniqueId val="{0000000D-4861-484C-A45D-2282108C8289}"/>
                </c:ext>
              </c:extLst>
            </c:dLbl>
            <c:dLbl>
              <c:idx val="14"/>
              <c:tx>
                <c:rich>
                  <a:bodyPr rot="0" vert="horz"/>
                  <a:lstStyle/>
                  <a:p>
                    <a:pPr>
                      <a:defRPr/>
                    </a:pPr>
                    <a:r>
                      <a:rPr lang="en-US"/>
                      <a:t>Public libraries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861-484C-A45D-2282108C8289}"/>
                </c:ext>
              </c:extLst>
            </c:dLbl>
            <c:dLbl>
              <c:idx val="15"/>
              <c:layout>
                <c:manualLayout>
                  <c:x val="-0.14781546862035272"/>
                  <c:y val="5.2242036926989137E-2"/>
                </c:manualLayout>
              </c:layout>
              <c:tx>
                <c:rich>
                  <a:bodyPr rot="0" vert="horz"/>
                  <a:lstStyle/>
                  <a:p>
                    <a:pPr algn="ctr" rtl="0">
                      <a:defRPr/>
                    </a:pPr>
                    <a:r>
                      <a:rPr lang="en-US"/>
                      <a:t>Job training and placement for  unemployed</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5380174045867218"/>
                      <c:h val="0.12676333547847957"/>
                    </c:manualLayout>
                  </c15:layout>
                </c:ext>
                <c:ext xmlns:c16="http://schemas.microsoft.com/office/drawing/2014/chart" uri="{C3380CC4-5D6E-409C-BE32-E72D297353CC}">
                  <c16:uniqueId val="{0000000F-4861-484C-A45D-2282108C8289}"/>
                </c:ext>
              </c:extLst>
            </c:dLbl>
            <c:dLbl>
              <c:idx val="16"/>
              <c:tx>
                <c:rich>
                  <a:bodyPr rot="0" vert="horz"/>
                  <a:lstStyle/>
                  <a:p>
                    <a:pPr algn="ctr" rtl="0">
                      <a:defRPr/>
                    </a:pPr>
                    <a:r>
                      <a:rPr lang="en-US"/>
                      <a:t>Art and cultural events and programs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4861-484C-A45D-2282108C8289}"/>
                </c:ext>
              </c:extLst>
            </c:dLbl>
            <c:dLbl>
              <c:idx val="17"/>
              <c:layout>
                <c:manualLayout>
                  <c:x val="-7.5437239752925642E-2"/>
                  <c:y val="-5.6669508804850201E-2"/>
                </c:manualLayout>
              </c:layout>
              <c:tx>
                <c:rich>
                  <a:bodyPr rot="0" vert="horz"/>
                  <a:lstStyle/>
                  <a:p>
                    <a:pPr>
                      <a:defRPr/>
                    </a:pPr>
                    <a:r>
                      <a:rPr lang="en-US"/>
                      <a:t>Car inspection and registration services </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3159179897594767"/>
                      <c:h val="0.13364116542833224"/>
                    </c:manualLayout>
                  </c15:layout>
                </c:ext>
                <c:ext xmlns:c16="http://schemas.microsoft.com/office/drawing/2014/chart" uri="{C3380CC4-5D6E-409C-BE32-E72D297353CC}">
                  <c16:uniqueId val="{00000011-4861-484C-A45D-2282108C8289}"/>
                </c:ext>
              </c:extLst>
            </c:dLbl>
            <c:dLbl>
              <c:idx val="18"/>
              <c:layout>
                <c:manualLayout>
                  <c:x val="-1.9873956585344865E-2"/>
                  <c:y val="2.9115845841269292E-2"/>
                </c:manualLayout>
              </c:layout>
              <c:tx>
                <c:rich>
                  <a:bodyPr rot="0" vert="horz"/>
                  <a:lstStyle/>
                  <a:p>
                    <a:pPr>
                      <a:defRPr/>
                    </a:pPr>
                    <a:r>
                      <a:rPr lang="en-US"/>
                      <a:t> Issuing and renewal of drivers licenses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2374682672862614"/>
                      <c:h val="0.11595219574134304"/>
                    </c:manualLayout>
                  </c15:layout>
                </c:ext>
                <c:ext xmlns:c16="http://schemas.microsoft.com/office/drawing/2014/chart" uri="{C3380CC4-5D6E-409C-BE32-E72D297353CC}">
                  <c16:uniqueId val="{00000012-4861-484C-A45D-2282108C8289}"/>
                </c:ext>
              </c:extLst>
            </c:dLbl>
            <c:dLbl>
              <c:idx val="19"/>
              <c:layout>
                <c:manualLayout>
                  <c:x val="-1.833263413794587E-2"/>
                  <c:y val="1.2680378268007492E-3"/>
                </c:manualLayout>
              </c:layout>
              <c:tx>
                <c:rich>
                  <a:bodyPr rot="0" vert="horz"/>
                  <a:lstStyle/>
                  <a:p>
                    <a:pPr algn="ctr" rtl="0">
                      <a:defRPr/>
                    </a:pPr>
                    <a:r>
                      <a:rPr lang="en-US"/>
                      <a:t>Processing property and income taxes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0373706514574638"/>
                      <c:h val="6.867584654022689E-2"/>
                    </c:manualLayout>
                  </c15:layout>
                </c:ext>
                <c:ext xmlns:c16="http://schemas.microsoft.com/office/drawing/2014/chart" uri="{C3380CC4-5D6E-409C-BE32-E72D297353CC}">
                  <c16:uniqueId val="{00000013-4861-484C-A45D-2282108C8289}"/>
                </c:ext>
              </c:extLst>
            </c:dLbl>
            <c:dLbl>
              <c:idx val="20"/>
              <c:layout>
                <c:manualLayout>
                  <c:x val="-2.5295410051202616E-2"/>
                  <c:y val="4.7790625783213067E-2"/>
                </c:manualLayout>
              </c:layout>
              <c:tx>
                <c:rich>
                  <a:bodyPr rot="0" vert="horz"/>
                  <a:lstStyle/>
                  <a:p>
                    <a:pPr algn="ctr" rtl="0">
                      <a:defRPr/>
                    </a:pPr>
                    <a:r>
                      <a:rPr lang="en-US"/>
                      <a:t>Efforts to attract new businesses to the District</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5424613291166472"/>
                      <c:h val="0.12507990127993723"/>
                    </c:manualLayout>
                  </c15:layout>
                </c:ext>
                <c:ext xmlns:c16="http://schemas.microsoft.com/office/drawing/2014/chart" uri="{C3380CC4-5D6E-409C-BE32-E72D297353CC}">
                  <c16:uniqueId val="{00000014-4861-484C-A45D-2282108C8289}"/>
                </c:ext>
              </c:extLst>
            </c:dLbl>
            <c:dLbl>
              <c:idx val="21"/>
              <c:layout>
                <c:manualLayout>
                  <c:x val="-0.11585297601167296"/>
                  <c:y val="7.5579566066275278E-2"/>
                </c:manualLayout>
              </c:layout>
              <c:tx>
                <c:rich>
                  <a:bodyPr rot="0" vert="horz"/>
                  <a:lstStyle/>
                  <a:p>
                    <a:pPr>
                      <a:defRPr/>
                    </a:pPr>
                    <a:r>
                      <a:rPr lang="en-US"/>
                      <a:t>Moving to renewable energy to address climate change</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1864216255754916"/>
                      <c:h val="0.21241443791751805"/>
                    </c:manualLayout>
                  </c15:layout>
                </c:ext>
                <c:ext xmlns:c16="http://schemas.microsoft.com/office/drawing/2014/chart" uri="{C3380CC4-5D6E-409C-BE32-E72D297353CC}">
                  <c16:uniqueId val="{00000015-4861-484C-A45D-2282108C8289}"/>
                </c:ext>
              </c:extLst>
            </c:dLbl>
            <c:dLbl>
              <c:idx val="22"/>
              <c:layout>
                <c:manualLayout>
                  <c:x val="-0.18951422055849582"/>
                  <c:y val="-1.8844965154013595E-2"/>
                </c:manualLayout>
              </c:layout>
              <c:tx>
                <c:rich>
                  <a:bodyPr rot="0" vert="horz"/>
                  <a:lstStyle/>
                  <a:p>
                    <a:pPr>
                      <a:defRPr/>
                    </a:pPr>
                    <a:r>
                      <a:rPr lang="en-US"/>
                      <a:t>Providing health insurance through D.C.'s health exchange </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21138128738006109"/>
                      <c:h val="9.904869626390643E-2"/>
                    </c:manualLayout>
                  </c15:layout>
                </c:ext>
                <c:ext xmlns:c16="http://schemas.microsoft.com/office/drawing/2014/chart" uri="{C3380CC4-5D6E-409C-BE32-E72D297353CC}">
                  <c16:uniqueId val="{00000016-4861-484C-A45D-2282108C8289}"/>
                </c:ext>
              </c:extLst>
            </c:dLbl>
            <c:dLbl>
              <c:idx val="23"/>
              <c:layout>
                <c:manualLayout>
                  <c:x val="-2.3198899574028656E-2"/>
                  <c:y val="-1.4611732144185648E-2"/>
                </c:manualLayout>
              </c:layout>
              <c:tx>
                <c:rich>
                  <a:bodyPr rot="0" vert="horz"/>
                  <a:lstStyle/>
                  <a:p>
                    <a:pPr algn="ctr" rtl="0">
                      <a:defRPr/>
                    </a:pPr>
                    <a:r>
                      <a:rPr lang="en-US"/>
                      <a:t>Health clinics and other health services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9461901919022417"/>
                      <c:h val="7.7899143458279071E-2"/>
                    </c:manualLayout>
                  </c15:layout>
                </c:ext>
                <c:ext xmlns:c16="http://schemas.microsoft.com/office/drawing/2014/chart" uri="{C3380CC4-5D6E-409C-BE32-E72D297353CC}">
                  <c16:uniqueId val="{00000017-4861-484C-A45D-2282108C8289}"/>
                </c:ext>
              </c:extLst>
            </c:dLbl>
            <c:dLbl>
              <c:idx val="24"/>
              <c:layout>
                <c:manualLayout>
                  <c:x val="-7.4970179856650729E-3"/>
                  <c:y val="2.8810982322178331E-2"/>
                </c:manualLayout>
              </c:layout>
              <c:tx>
                <c:rich>
                  <a:bodyPr rot="0" vert="horz"/>
                  <a:lstStyle/>
                  <a:p>
                    <a:pPr>
                      <a:defRPr/>
                    </a:pPr>
                    <a:r>
                      <a:rPr lang="en-US"/>
                      <a:t>Mental health services</a:t>
                    </a:r>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8.6013268577083593E-2"/>
                      <c:h val="0.13878716899201962"/>
                    </c:manualLayout>
                  </c15:layout>
                </c:ext>
                <c:ext xmlns:c16="http://schemas.microsoft.com/office/drawing/2014/chart" uri="{C3380CC4-5D6E-409C-BE32-E72D297353CC}">
                  <c16:uniqueId val="{00000018-4861-484C-A45D-2282108C8289}"/>
                </c:ext>
              </c:extLst>
            </c:dLbl>
            <c:dLbl>
              <c:idx val="25"/>
              <c:layout>
                <c:manualLayout>
                  <c:x val="-0.15820714201196162"/>
                  <c:y val="1.0489458086948398E-2"/>
                </c:manualLayout>
              </c:layout>
              <c:tx>
                <c:rich>
                  <a:bodyPr rot="0" vert="horz"/>
                  <a:lstStyle/>
                  <a:p>
                    <a:pPr algn="ctr" rtl="0">
                      <a:defRPr/>
                    </a:pPr>
                    <a:r>
                      <a:rPr lang="en-US"/>
                      <a:t>Services and protections for seniors</a:t>
                    </a:r>
                  </a:p>
                  <a:p>
                    <a:pPr algn="ctr" rtl="0">
                      <a:defRPr/>
                    </a:pPr>
                    <a:endParaRPr lang="en-US"/>
                  </a:p>
                </c:rich>
              </c:tx>
              <c:spPr>
                <a:noFill/>
                <a:ln>
                  <a:noFill/>
                </a:ln>
                <a:effectLst/>
              </c:spPr>
              <c:showLegendKey val="0"/>
              <c:showVal val="1"/>
              <c:showCatName val="1"/>
              <c:showSerName val="0"/>
              <c:showPercent val="0"/>
              <c:showBubbleSize val="0"/>
              <c:extLst>
                <c:ext xmlns:c15="http://schemas.microsoft.com/office/drawing/2012/chart" uri="{CE6537A1-D6FC-4f65-9D91-7224C49458BB}">
                  <c15:layout>
                    <c:manualLayout>
                      <c:w val="0.18527252484832835"/>
                      <c:h val="8.7728355149542678E-2"/>
                    </c:manualLayout>
                  </c15:layout>
                </c:ext>
                <c:ext xmlns:c16="http://schemas.microsoft.com/office/drawing/2014/chart" uri="{C3380CC4-5D6E-409C-BE32-E72D297353CC}">
                  <c16:uniqueId val="{00000019-4861-484C-A45D-2282108C8289}"/>
                </c:ext>
              </c:extLst>
            </c:dLbl>
            <c:spPr>
              <a:solidFill>
                <a:sysClr val="window" lastClr="FFFFFF"/>
              </a:solidFill>
              <a:ln>
                <a:solidFill>
                  <a:sysClr val="windowText" lastClr="000000">
                    <a:lumMod val="65000"/>
                    <a:lumOff val="35000"/>
                  </a:sysClr>
                </a:solidFill>
              </a:ln>
              <a:effectLst/>
            </c:sp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1"/>
              </c:ext>
            </c:extLst>
          </c:dLbls>
          <c:xVal>
            <c:numRef>
              <c:f>Sheet1!$A$2:$A$28</c:f>
              <c:numCache>
                <c:formatCode>General</c:formatCode>
                <c:ptCount val="27"/>
                <c:pt idx="0">
                  <c:v>1.83</c:v>
                </c:pt>
                <c:pt idx="1">
                  <c:v>1.92</c:v>
                </c:pt>
                <c:pt idx="2">
                  <c:v>1.75</c:v>
                </c:pt>
                <c:pt idx="3">
                  <c:v>2.11</c:v>
                </c:pt>
                <c:pt idx="4">
                  <c:v>2.0299999999999998</c:v>
                </c:pt>
                <c:pt idx="5">
                  <c:v>2.0499999999999998</c:v>
                </c:pt>
                <c:pt idx="6">
                  <c:v>1.82</c:v>
                </c:pt>
                <c:pt idx="7">
                  <c:v>2.12</c:v>
                </c:pt>
                <c:pt idx="8">
                  <c:v>2.29</c:v>
                </c:pt>
                <c:pt idx="9">
                  <c:v>2.09</c:v>
                </c:pt>
                <c:pt idx="10">
                  <c:v>2.7</c:v>
                </c:pt>
                <c:pt idx="11">
                  <c:v>1.87</c:v>
                </c:pt>
                <c:pt idx="12">
                  <c:v>1.84</c:v>
                </c:pt>
                <c:pt idx="13">
                  <c:v>1.97</c:v>
                </c:pt>
                <c:pt idx="14">
                  <c:v>2.46</c:v>
                </c:pt>
                <c:pt idx="15">
                  <c:v>1.98</c:v>
                </c:pt>
                <c:pt idx="16">
                  <c:v>2.65</c:v>
                </c:pt>
                <c:pt idx="17">
                  <c:v>2.85</c:v>
                </c:pt>
                <c:pt idx="18">
                  <c:v>2.8</c:v>
                </c:pt>
                <c:pt idx="19">
                  <c:v>2.69</c:v>
                </c:pt>
                <c:pt idx="20">
                  <c:v>2.5499999999999998</c:v>
                </c:pt>
                <c:pt idx="21">
                  <c:v>2.2200000000000002</c:v>
                </c:pt>
                <c:pt idx="22">
                  <c:v>2.0699999999999998</c:v>
                </c:pt>
                <c:pt idx="23">
                  <c:v>1.96</c:v>
                </c:pt>
                <c:pt idx="24">
                  <c:v>1.9</c:v>
                </c:pt>
                <c:pt idx="25">
                  <c:v>2.09</c:v>
                </c:pt>
                <c:pt idx="26">
                  <c:v>2</c:v>
                </c:pt>
              </c:numCache>
            </c:numRef>
          </c:xVal>
          <c:yVal>
            <c:numRef>
              <c:f>Sheet1!$B$2:$B$28</c:f>
              <c:numCache>
                <c:formatCode>General</c:formatCode>
                <c:ptCount val="27"/>
                <c:pt idx="0">
                  <c:v>2.79</c:v>
                </c:pt>
                <c:pt idx="1">
                  <c:v>2.64</c:v>
                </c:pt>
                <c:pt idx="2">
                  <c:v>2.96</c:v>
                </c:pt>
                <c:pt idx="3">
                  <c:v>2.06</c:v>
                </c:pt>
                <c:pt idx="4">
                  <c:v>2.92</c:v>
                </c:pt>
                <c:pt idx="5">
                  <c:v>2.61</c:v>
                </c:pt>
                <c:pt idx="6">
                  <c:v>2.57</c:v>
                </c:pt>
                <c:pt idx="7">
                  <c:v>3.24</c:v>
                </c:pt>
                <c:pt idx="8">
                  <c:v>2.29</c:v>
                </c:pt>
                <c:pt idx="9">
                  <c:v>2.54</c:v>
                </c:pt>
                <c:pt idx="10">
                  <c:v>2.73</c:v>
                </c:pt>
                <c:pt idx="11">
                  <c:v>3.39</c:v>
                </c:pt>
                <c:pt idx="12">
                  <c:v>3.57</c:v>
                </c:pt>
                <c:pt idx="13">
                  <c:v>2.34</c:v>
                </c:pt>
                <c:pt idx="14">
                  <c:v>1.9</c:v>
                </c:pt>
                <c:pt idx="15">
                  <c:v>2.98</c:v>
                </c:pt>
                <c:pt idx="16">
                  <c:v>2.0699999999999998</c:v>
                </c:pt>
                <c:pt idx="17">
                  <c:v>2.2999999999999998</c:v>
                </c:pt>
                <c:pt idx="18">
                  <c:v>2.34</c:v>
                </c:pt>
                <c:pt idx="19">
                  <c:v>2.68</c:v>
                </c:pt>
                <c:pt idx="20">
                  <c:v>2.41</c:v>
                </c:pt>
                <c:pt idx="21">
                  <c:v>2.86</c:v>
                </c:pt>
                <c:pt idx="22">
                  <c:v>2.4700000000000002</c:v>
                </c:pt>
                <c:pt idx="23">
                  <c:v>2.52</c:v>
                </c:pt>
                <c:pt idx="24">
                  <c:v>3.08</c:v>
                </c:pt>
                <c:pt idx="25">
                  <c:v>2.67</c:v>
                </c:pt>
                <c:pt idx="26">
                  <c:v>0</c:v>
                </c:pt>
              </c:numCache>
            </c:numRef>
          </c:yVal>
          <c:smooth val="0"/>
          <c:extLst>
            <c:ext xmlns:c16="http://schemas.microsoft.com/office/drawing/2014/chart" uri="{C3380CC4-5D6E-409C-BE32-E72D297353CC}">
              <c16:uniqueId val="{0000001A-4861-484C-A45D-2282108C8289}"/>
            </c:ext>
          </c:extLst>
        </c:ser>
        <c:dLbls>
          <c:dLblPos val="t"/>
          <c:showLegendKey val="0"/>
          <c:showVal val="1"/>
          <c:showCatName val="0"/>
          <c:showSerName val="0"/>
          <c:showPercent val="0"/>
          <c:showBubbleSize val="0"/>
        </c:dLbls>
        <c:axId val="623921808"/>
        <c:axId val="623919184"/>
      </c:scatterChart>
      <c:valAx>
        <c:axId val="623921808"/>
        <c:scaling>
          <c:orientation val="maxMin"/>
          <c:min val="1.5"/>
        </c:scaling>
        <c:delete val="1"/>
        <c:axPos val="t"/>
        <c:title>
          <c:tx>
            <c:rich>
              <a:bodyPr rot="0" vert="horz"/>
              <a:lstStyle/>
              <a:p>
                <a:pPr>
                  <a:defRPr/>
                </a:pPr>
                <a:r>
                  <a:rPr lang="en-US"/>
                  <a:t>Higher Priority</a:t>
                </a:r>
              </a:p>
            </c:rich>
          </c:tx>
          <c:layout>
            <c:manualLayout>
              <c:xMode val="edge"/>
              <c:yMode val="edge"/>
              <c:x val="0.45879154086002399"/>
              <c:y val="7.127320567907601E-2"/>
            </c:manualLayout>
          </c:layout>
          <c:overlay val="0"/>
          <c:spPr>
            <a:noFill/>
            <a:ln>
              <a:noFill/>
            </a:ln>
            <a:effectLst/>
          </c:spPr>
        </c:title>
        <c:numFmt formatCode="General" sourceLinked="1"/>
        <c:majorTickMark val="out"/>
        <c:minorTickMark val="none"/>
        <c:tickLblPos val="nextTo"/>
        <c:crossAx val="623919184"/>
        <c:crosses val="autoZero"/>
        <c:crossBetween val="midCat"/>
      </c:valAx>
      <c:valAx>
        <c:axId val="623919184"/>
        <c:scaling>
          <c:orientation val="maxMin"/>
          <c:min val="1.7000000000000002"/>
        </c:scaling>
        <c:delete val="1"/>
        <c:axPos val="r"/>
        <c:title>
          <c:tx>
            <c:rich>
              <a:bodyPr rot="-5400000" vert="horz"/>
              <a:lstStyle/>
              <a:p>
                <a:pPr>
                  <a:defRPr/>
                </a:pPr>
                <a:r>
                  <a:rPr lang="en-US"/>
                  <a:t>Higher quality</a:t>
                </a:r>
              </a:p>
            </c:rich>
          </c:tx>
          <c:layout>
            <c:manualLayout>
              <c:xMode val="edge"/>
              <c:yMode val="edge"/>
              <c:x val="0.95822078976808245"/>
              <c:y val="0.51061594587586612"/>
            </c:manualLayout>
          </c:layout>
          <c:overlay val="0"/>
          <c:spPr>
            <a:noFill/>
            <a:ln>
              <a:noFill/>
            </a:ln>
            <a:effectLst/>
          </c:spPr>
        </c:title>
        <c:numFmt formatCode="General" sourceLinked="1"/>
        <c:majorTickMark val="out"/>
        <c:minorTickMark val="none"/>
        <c:tickLblPos val="nextTo"/>
        <c:crossAx val="6239218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000">
          <a:solidFill>
            <a:schemeClr val="tx1">
              <a:lumMod val="95000"/>
              <a:lumOff val="5000"/>
            </a:schemeClr>
          </a:solidFill>
          <a:latin typeface="+mn-lt"/>
          <a:cs typeface="Segoe UI Semilight" panose="020B0402040204020203" pitchFamily="34" charset="0"/>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01549606168763"/>
          <c:y val="5.7999422305060291E-2"/>
          <c:w val="0.89821091865886837"/>
          <c:h val="0.76178358165106075"/>
        </c:manualLayout>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Called 9-1-1 for a medical, fire or police emergency?</c:v>
                </c:pt>
                <c:pt idx="1">
                  <c:v>Called, written, or gone to the District Government regarding a question or problem with your taxes</c:v>
                </c:pt>
                <c:pt idx="2">
                  <c:v>Called, written, or gone to the Department of Motor Vehicle Services</c:v>
                </c:pt>
              </c:strCache>
            </c:strRef>
          </c:cat>
          <c:val>
            <c:numRef>
              <c:f>Sheet1!$C$2:$C$4</c:f>
              <c:numCache>
                <c:formatCode>0%</c:formatCode>
                <c:ptCount val="3"/>
                <c:pt idx="0">
                  <c:v>0.24</c:v>
                </c:pt>
                <c:pt idx="1">
                  <c:v>0.2</c:v>
                </c:pt>
                <c:pt idx="2">
                  <c:v>0.51</c:v>
                </c:pt>
              </c:numCache>
            </c:numRef>
          </c:val>
          <c:extLst>
            <c:ext xmlns:c16="http://schemas.microsoft.com/office/drawing/2014/chart" uri="{C3380CC4-5D6E-409C-BE32-E72D297353CC}">
              <c16:uniqueId val="{00000000-888E-48F1-BB18-4782549D55E4}"/>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Called 9-1-1 for a medical, fire or police emergency?</c:v>
                </c:pt>
                <c:pt idx="1">
                  <c:v>Called, written, or gone to the District Government regarding a question or problem with your taxes</c:v>
                </c:pt>
                <c:pt idx="2">
                  <c:v>Called, written, or gone to the Department of Motor Vehicle Services</c:v>
                </c:pt>
              </c:strCache>
            </c:strRef>
          </c:cat>
          <c:val>
            <c:numRef>
              <c:f>Sheet1!$B$2:$B$4</c:f>
              <c:numCache>
                <c:formatCode>0%</c:formatCode>
                <c:ptCount val="3"/>
                <c:pt idx="0">
                  <c:v>0.26</c:v>
                </c:pt>
                <c:pt idx="1">
                  <c:v>0.17</c:v>
                </c:pt>
                <c:pt idx="2">
                  <c:v>0.52</c:v>
                </c:pt>
              </c:numCache>
            </c:numRef>
          </c:val>
          <c:extLst>
            <c:ext xmlns:c16="http://schemas.microsoft.com/office/drawing/2014/chart" uri="{C3380CC4-5D6E-409C-BE32-E72D297353CC}">
              <c16:uniqueId val="{00000000-F1DD-4258-8026-D1485C3A079C}"/>
            </c:ext>
          </c:extLst>
        </c:ser>
        <c:dLbls>
          <c:dLblPos val="outEnd"/>
          <c:showLegendKey val="0"/>
          <c:showVal val="1"/>
          <c:showCatName val="0"/>
          <c:showSerName val="0"/>
          <c:showPercent val="0"/>
          <c:showBubbleSize val="0"/>
        </c:dLbls>
        <c:gapWidth val="219"/>
        <c:axId val="29782863"/>
        <c:axId val="103975599"/>
      </c:barChart>
      <c:catAx>
        <c:axId val="2978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103975599"/>
        <c:crosses val="autoZero"/>
        <c:auto val="1"/>
        <c:lblAlgn val="ctr"/>
        <c:lblOffset val="100"/>
        <c:noMultiLvlLbl val="0"/>
      </c:catAx>
      <c:valAx>
        <c:axId val="10397559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2978286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lumMod val="95000"/>
              <a:lumOff val="5000"/>
            </a:schemeClr>
          </a:solidFill>
          <a:latin typeface="+mn-lt"/>
          <a:cs typeface="Segoe UI Semilight" panose="020B0402040204020203"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AE6B-43F8-8AB4-818E7AF31142}"/>
                </c:ext>
              </c:extLst>
            </c:dLbl>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Sheet1!$C$2:$C$7</c:f>
              <c:numCache>
                <c:formatCode>0%</c:formatCode>
                <c:ptCount val="6"/>
                <c:pt idx="0">
                  <c:v>0</c:v>
                </c:pt>
                <c:pt idx="1">
                  <c:v>0.11</c:v>
                </c:pt>
                <c:pt idx="2">
                  <c:v>0.13</c:v>
                </c:pt>
                <c:pt idx="3">
                  <c:v>0.14000000000000001</c:v>
                </c:pt>
                <c:pt idx="4">
                  <c:v>0.31</c:v>
                </c:pt>
                <c:pt idx="5">
                  <c:v>0.31</c:v>
                </c:pt>
              </c:numCache>
            </c:numRef>
          </c:val>
          <c:extLst>
            <c:ext xmlns:c16="http://schemas.microsoft.com/office/drawing/2014/chart" uri="{C3380CC4-5D6E-409C-BE32-E72D297353CC}">
              <c16:uniqueId val="{00000001-AE6B-43F8-8AB4-818E7AF31142}"/>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Sheet1!$B$2:$B$7</c:f>
              <c:numCache>
                <c:formatCode>0%</c:formatCode>
                <c:ptCount val="6"/>
                <c:pt idx="0">
                  <c:v>0.01</c:v>
                </c:pt>
                <c:pt idx="1">
                  <c:v>0.03</c:v>
                </c:pt>
                <c:pt idx="2">
                  <c:v>7.0000000000000007E-2</c:v>
                </c:pt>
                <c:pt idx="3">
                  <c:v>0.13</c:v>
                </c:pt>
                <c:pt idx="4">
                  <c:v>0.33</c:v>
                </c:pt>
                <c:pt idx="5">
                  <c:v>0.43</c:v>
                </c:pt>
              </c:numCache>
            </c:numRef>
          </c:val>
          <c:extLst>
            <c:ext xmlns:c16="http://schemas.microsoft.com/office/drawing/2014/chart" uri="{C3380CC4-5D6E-409C-BE32-E72D297353CC}">
              <c16:uniqueId val="{00000000-AE6B-43F8-8AB4-818E7AF31142}"/>
            </c:ext>
          </c:extLst>
        </c:ser>
        <c:dLbls>
          <c:dLblPos val="outEnd"/>
          <c:showLegendKey val="0"/>
          <c:showVal val="1"/>
          <c:showCatName val="0"/>
          <c:showSerName val="0"/>
          <c:showPercent val="0"/>
          <c:showBubbleSize val="0"/>
        </c:dLbls>
        <c:gapWidth val="219"/>
        <c:axId val="356696032"/>
        <c:axId val="356689144"/>
      </c:barChart>
      <c:catAx>
        <c:axId val="35669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356689144"/>
        <c:crosses val="autoZero"/>
        <c:auto val="1"/>
        <c:lblAlgn val="ctr"/>
        <c:lblOffset val="100"/>
        <c:noMultiLvlLbl val="0"/>
      </c:catAx>
      <c:valAx>
        <c:axId val="35668914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3566960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lumMod val="95000"/>
              <a:lumOff val="5000"/>
            </a:schemeClr>
          </a:solidFill>
          <a:latin typeface="+mn-lt"/>
          <a:cs typeface="Segoe UI Semilight" panose="020B0402040204020203"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36F-4FA8-92DD-EC71D88AF489}"/>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Sheet1!$C$2:$C$7</c:f>
              <c:numCache>
                <c:formatCode>0%</c:formatCode>
                <c:ptCount val="6"/>
                <c:pt idx="0">
                  <c:v>0</c:v>
                </c:pt>
                <c:pt idx="1">
                  <c:v>0.11</c:v>
                </c:pt>
                <c:pt idx="2">
                  <c:v>0.23</c:v>
                </c:pt>
                <c:pt idx="3">
                  <c:v>0.22</c:v>
                </c:pt>
                <c:pt idx="4">
                  <c:v>0.2</c:v>
                </c:pt>
                <c:pt idx="5">
                  <c:v>0.14000000000000001</c:v>
                </c:pt>
              </c:numCache>
            </c:numRef>
          </c:val>
          <c:extLst>
            <c:ext xmlns:c16="http://schemas.microsoft.com/office/drawing/2014/chart" uri="{C3380CC4-5D6E-409C-BE32-E72D297353CC}">
              <c16:uniqueId val="{00000001-B36F-4FA8-92DD-EC71D88AF489}"/>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Segoe UI Semilight" panose="020B04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Sheet1!$B$2:$B$7</c:f>
              <c:numCache>
                <c:formatCode>0%</c:formatCode>
                <c:ptCount val="6"/>
                <c:pt idx="0">
                  <c:v>0.01</c:v>
                </c:pt>
                <c:pt idx="1">
                  <c:v>0.17</c:v>
                </c:pt>
                <c:pt idx="2">
                  <c:v>0.18</c:v>
                </c:pt>
                <c:pt idx="3">
                  <c:v>0.25</c:v>
                </c:pt>
                <c:pt idx="4">
                  <c:v>0.25</c:v>
                </c:pt>
                <c:pt idx="5">
                  <c:v>0.15</c:v>
                </c:pt>
              </c:numCache>
            </c:numRef>
          </c:val>
          <c:extLst>
            <c:ext xmlns:c16="http://schemas.microsoft.com/office/drawing/2014/chart" uri="{C3380CC4-5D6E-409C-BE32-E72D297353CC}">
              <c16:uniqueId val="{00000000-B36F-4FA8-92DD-EC71D88AF489}"/>
            </c:ext>
          </c:extLst>
        </c:ser>
        <c:dLbls>
          <c:dLblPos val="outEnd"/>
          <c:showLegendKey val="0"/>
          <c:showVal val="1"/>
          <c:showCatName val="0"/>
          <c:showSerName val="0"/>
          <c:showPercent val="0"/>
          <c:showBubbleSize val="0"/>
        </c:dLbls>
        <c:gapWidth val="219"/>
        <c:axId val="356696032"/>
        <c:axId val="356689144"/>
      </c:barChart>
      <c:catAx>
        <c:axId val="35669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89144"/>
        <c:crosses val="autoZero"/>
        <c:auto val="1"/>
        <c:lblAlgn val="ctr"/>
        <c:lblOffset val="100"/>
        <c:noMultiLvlLbl val="0"/>
      </c:catAx>
      <c:valAx>
        <c:axId val="356689144"/>
        <c:scaling>
          <c:orientation val="minMax"/>
          <c:max val="0.5"/>
          <c:min val="0"/>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crossAx val="356696032"/>
        <c:crosses val="autoZero"/>
        <c:crossBetween val="between"/>
        <c:majorUnit val="0.1"/>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chemeClr val="tx1"/>
          </a:solidFill>
          <a:latin typeface="+mn-lt"/>
          <a:cs typeface="Segoe UI Semilight" panose="020B0402040204020203"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0"/>
          <c:tx>
            <c:strRef>
              <c:f>Sheet1!$C$1</c:f>
              <c:strCache>
                <c:ptCount val="1"/>
                <c:pt idx="0">
                  <c:v>1997</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Sheet1!$C$2:$C$7</c:f>
              <c:numCache>
                <c:formatCode>0%</c:formatCode>
                <c:ptCount val="6"/>
                <c:pt idx="0">
                  <c:v>0</c:v>
                </c:pt>
                <c:pt idx="1">
                  <c:v>0.11</c:v>
                </c:pt>
                <c:pt idx="2">
                  <c:v>0.28999999999999998</c:v>
                </c:pt>
                <c:pt idx="3">
                  <c:v>0.28000000000000003</c:v>
                </c:pt>
                <c:pt idx="4">
                  <c:v>0.16</c:v>
                </c:pt>
                <c:pt idx="5">
                  <c:v>0.16</c:v>
                </c:pt>
              </c:numCache>
            </c:numRef>
          </c:val>
          <c:extLst>
            <c:ext xmlns:c16="http://schemas.microsoft.com/office/drawing/2014/chart" uri="{C3380CC4-5D6E-409C-BE32-E72D297353CC}">
              <c16:uniqueId val="{00000001-FA7F-42C8-81BF-51C857E54809}"/>
            </c:ext>
          </c:extLst>
        </c:ser>
        <c:ser>
          <c:idx val="0"/>
          <c:order val="1"/>
          <c:tx>
            <c:strRef>
              <c:f>Sheet1!$B$1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DK/REF</c:v>
                </c:pt>
                <c:pt idx="1">
                  <c:v>Very poor</c:v>
                </c:pt>
                <c:pt idx="2">
                  <c:v>Poor</c:v>
                </c:pt>
                <c:pt idx="3">
                  <c:v>Fair</c:v>
                </c:pt>
                <c:pt idx="4">
                  <c:v>Good</c:v>
                </c:pt>
                <c:pt idx="5">
                  <c:v>Excellent</c:v>
                </c:pt>
              </c:strCache>
            </c:strRef>
          </c:cat>
          <c:val>
            <c:numRef>
              <c:f>Sheet1!$B$2:$B$7</c:f>
              <c:numCache>
                <c:formatCode>0%</c:formatCode>
                <c:ptCount val="6"/>
                <c:pt idx="0">
                  <c:v>0</c:v>
                </c:pt>
                <c:pt idx="1">
                  <c:v>0.06</c:v>
                </c:pt>
                <c:pt idx="2">
                  <c:v>0.09</c:v>
                </c:pt>
                <c:pt idx="3">
                  <c:v>0.2</c:v>
                </c:pt>
                <c:pt idx="4">
                  <c:v>0.34</c:v>
                </c:pt>
                <c:pt idx="5">
                  <c:v>0.31</c:v>
                </c:pt>
              </c:numCache>
            </c:numRef>
          </c:val>
          <c:extLst>
            <c:ext xmlns:c16="http://schemas.microsoft.com/office/drawing/2014/chart" uri="{C3380CC4-5D6E-409C-BE32-E72D297353CC}">
              <c16:uniqueId val="{00000000-FA7F-42C8-81BF-51C857E54809}"/>
            </c:ext>
          </c:extLst>
        </c:ser>
        <c:dLbls>
          <c:showLegendKey val="0"/>
          <c:showVal val="1"/>
          <c:showCatName val="0"/>
          <c:showSerName val="0"/>
          <c:showPercent val="0"/>
          <c:showBubbleSize val="0"/>
        </c:dLbls>
        <c:gapWidth val="182"/>
        <c:axId val="356696032"/>
        <c:axId val="356689144"/>
      </c:barChart>
      <c:catAx>
        <c:axId val="356696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356689144"/>
        <c:crosses val="autoZero"/>
        <c:auto val="1"/>
        <c:lblAlgn val="ctr"/>
        <c:lblOffset val="100"/>
        <c:noMultiLvlLbl val="0"/>
      </c:catAx>
      <c:valAx>
        <c:axId val="356689144"/>
        <c:scaling>
          <c:orientation val="minMax"/>
          <c:max val="0.5"/>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crossAx val="3566960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Segoe UI Semilight" panose="020B04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solidFill>
            <a:schemeClr val="tx1">
              <a:lumMod val="95000"/>
              <a:lumOff val="5000"/>
            </a:schemeClr>
          </a:solidFill>
          <a:latin typeface="+mn-lt"/>
          <a:cs typeface="Segoe UI Semilight" panose="020B040204020402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949E70-8078-4274-B54F-9504325ABEE7}" type="doc">
      <dgm:prSet loTypeId="urn:microsoft.com/office/officeart/2005/8/layout/arrow4" loCatId="relationship" qsTypeId="urn:microsoft.com/office/officeart/2005/8/quickstyle/simple2" qsCatId="simple" csTypeId="urn:microsoft.com/office/officeart/2005/8/colors/accent1_1" csCatId="accent1" phldr="1"/>
      <dgm:spPr/>
      <dgm:t>
        <a:bodyPr/>
        <a:lstStyle/>
        <a:p>
          <a:endParaRPr lang="en-US"/>
        </a:p>
      </dgm:t>
    </dgm:pt>
    <dgm:pt modelId="{654D1D55-4F37-463E-8BD8-05D1774FE599}">
      <dgm:prSet phldrT="[Text]"/>
      <dgm:spPr/>
      <dgm:t>
        <a:bodyPr/>
        <a:lstStyle/>
        <a:p>
          <a:r>
            <a:rPr lang="en-US" dirty="0">
              <a:latin typeface="+mn-lt"/>
              <a:cs typeface="Segoe UI Semibold" panose="020B0702040204020203" pitchFamily="34" charset="0"/>
            </a:rPr>
            <a:t>Highest quality ratings</a:t>
          </a:r>
        </a:p>
      </dgm:t>
    </dgm:pt>
    <dgm:pt modelId="{7AB0198A-81AB-40A9-8916-9625F4C94B19}" type="parTrans" cxnId="{0B6B4E1B-C0E9-45BC-8C22-9161E606A90D}">
      <dgm:prSet/>
      <dgm:spPr/>
      <dgm:t>
        <a:bodyPr/>
        <a:lstStyle/>
        <a:p>
          <a:endParaRPr lang="en-US">
            <a:latin typeface="+mn-lt"/>
            <a:cs typeface="Segoe UI Semibold" panose="020B0702040204020203" pitchFamily="34" charset="0"/>
          </a:endParaRPr>
        </a:p>
      </dgm:t>
    </dgm:pt>
    <dgm:pt modelId="{7022F7D3-14B9-45A6-BF3C-78EE9D11962B}" type="sibTrans" cxnId="{0B6B4E1B-C0E9-45BC-8C22-9161E606A90D}">
      <dgm:prSet/>
      <dgm:spPr/>
      <dgm:t>
        <a:bodyPr/>
        <a:lstStyle/>
        <a:p>
          <a:endParaRPr lang="en-US">
            <a:latin typeface="+mn-lt"/>
            <a:cs typeface="Segoe UI Semibold" panose="020B0702040204020203" pitchFamily="34" charset="0"/>
          </a:endParaRPr>
        </a:p>
      </dgm:t>
    </dgm:pt>
    <dgm:pt modelId="{31548111-D56D-4D16-897D-CF0361933F87}">
      <dgm:prSet phldrT="[Text]"/>
      <dgm:spPr/>
      <dgm:t>
        <a:bodyPr/>
        <a:lstStyle/>
        <a:p>
          <a:r>
            <a:rPr lang="en-US" dirty="0">
              <a:latin typeface="+mn-lt"/>
              <a:cs typeface="Segoe UI Semilight" panose="020B0402040204020203" pitchFamily="34" charset="0"/>
            </a:rPr>
            <a:t>Public libraries</a:t>
          </a:r>
        </a:p>
      </dgm:t>
    </dgm:pt>
    <dgm:pt modelId="{3823C0A0-E589-470B-BBC7-3E9223CFD0CC}" type="parTrans" cxnId="{3C34ED63-ED99-4E72-9D30-C691557AFAB5}">
      <dgm:prSet/>
      <dgm:spPr/>
      <dgm:t>
        <a:bodyPr/>
        <a:lstStyle/>
        <a:p>
          <a:endParaRPr lang="en-US">
            <a:latin typeface="+mn-lt"/>
            <a:cs typeface="Segoe UI Semibold" panose="020B0702040204020203" pitchFamily="34" charset="0"/>
          </a:endParaRPr>
        </a:p>
      </dgm:t>
    </dgm:pt>
    <dgm:pt modelId="{408E05A3-B4DA-4545-9C6B-419262BDEB61}" type="sibTrans" cxnId="{3C34ED63-ED99-4E72-9D30-C691557AFAB5}">
      <dgm:prSet/>
      <dgm:spPr/>
      <dgm:t>
        <a:bodyPr/>
        <a:lstStyle/>
        <a:p>
          <a:endParaRPr lang="en-US">
            <a:latin typeface="+mn-lt"/>
            <a:cs typeface="Segoe UI Semibold" panose="020B0702040204020203" pitchFamily="34" charset="0"/>
          </a:endParaRPr>
        </a:p>
      </dgm:t>
    </dgm:pt>
    <dgm:pt modelId="{01D92BF0-6F3B-459D-9F4E-1CB02E6BFD45}">
      <dgm:prSet phldrT="[Text]"/>
      <dgm:spPr/>
      <dgm:t>
        <a:bodyPr/>
        <a:lstStyle/>
        <a:p>
          <a:r>
            <a:rPr lang="en-US" dirty="0">
              <a:latin typeface="+mn-lt"/>
              <a:cs typeface="Segoe UI Semibold" panose="020B0702040204020203" pitchFamily="34" charset="0"/>
            </a:rPr>
            <a:t>Lowest quality ratings</a:t>
          </a:r>
        </a:p>
      </dgm:t>
    </dgm:pt>
    <dgm:pt modelId="{00E8FD27-D37D-4886-9A49-8C6E567876F4}" type="parTrans" cxnId="{3BF5DCBB-62F3-421E-8F6C-B7ECA8049E42}">
      <dgm:prSet/>
      <dgm:spPr/>
      <dgm:t>
        <a:bodyPr/>
        <a:lstStyle/>
        <a:p>
          <a:endParaRPr lang="en-US">
            <a:latin typeface="+mn-lt"/>
            <a:cs typeface="Segoe UI Semibold" panose="020B0702040204020203" pitchFamily="34" charset="0"/>
          </a:endParaRPr>
        </a:p>
      </dgm:t>
    </dgm:pt>
    <dgm:pt modelId="{15465447-D4A7-4044-A875-AF16EEF8EFA9}" type="sibTrans" cxnId="{3BF5DCBB-62F3-421E-8F6C-B7ECA8049E42}">
      <dgm:prSet/>
      <dgm:spPr/>
      <dgm:t>
        <a:bodyPr/>
        <a:lstStyle/>
        <a:p>
          <a:endParaRPr lang="en-US">
            <a:latin typeface="+mn-lt"/>
            <a:cs typeface="Segoe UI Semibold" panose="020B0702040204020203" pitchFamily="34" charset="0"/>
          </a:endParaRPr>
        </a:p>
      </dgm:t>
    </dgm:pt>
    <dgm:pt modelId="{1407A7A1-CBB4-42F1-8F66-AB8DDA811B04}">
      <dgm:prSet phldrT="[Text]"/>
      <dgm:spPr/>
      <dgm:t>
        <a:bodyPr/>
        <a:lstStyle/>
        <a:p>
          <a:r>
            <a:rPr lang="en-US" dirty="0">
              <a:latin typeface="+mn-lt"/>
              <a:cs typeface="Segoe UI Semilight" panose="020B0402040204020203" pitchFamily="34" charset="0"/>
            </a:rPr>
            <a:t>Providing affordable housing</a:t>
          </a:r>
        </a:p>
      </dgm:t>
    </dgm:pt>
    <dgm:pt modelId="{54D510C9-BDD2-45BE-AF62-4033E451F5E2}" type="parTrans" cxnId="{3AB046C6-B4D3-4D55-85A2-200C253E3570}">
      <dgm:prSet/>
      <dgm:spPr/>
      <dgm:t>
        <a:bodyPr/>
        <a:lstStyle/>
        <a:p>
          <a:endParaRPr lang="en-US">
            <a:latin typeface="+mn-lt"/>
            <a:cs typeface="Segoe UI Semibold" panose="020B0702040204020203" pitchFamily="34" charset="0"/>
          </a:endParaRPr>
        </a:p>
      </dgm:t>
    </dgm:pt>
    <dgm:pt modelId="{36B8A08A-0FCC-47DD-A316-90DEFE9DA5F6}" type="sibTrans" cxnId="{3AB046C6-B4D3-4D55-85A2-200C253E3570}">
      <dgm:prSet/>
      <dgm:spPr/>
      <dgm:t>
        <a:bodyPr/>
        <a:lstStyle/>
        <a:p>
          <a:endParaRPr lang="en-US">
            <a:latin typeface="+mn-lt"/>
            <a:cs typeface="Segoe UI Semibold" panose="020B0702040204020203" pitchFamily="34" charset="0"/>
          </a:endParaRPr>
        </a:p>
      </dgm:t>
    </dgm:pt>
    <dgm:pt modelId="{059DD067-4D73-4AA9-B6E6-D7066C35B72B}">
      <dgm:prSet phldrT="[Text]"/>
      <dgm:spPr/>
      <dgm:t>
        <a:bodyPr/>
        <a:lstStyle/>
        <a:p>
          <a:r>
            <a:rPr lang="en-US" dirty="0">
              <a:latin typeface="+mn-lt"/>
              <a:cs typeface="Segoe UI Semilight" panose="020B0402040204020203" pitchFamily="34" charset="0"/>
            </a:rPr>
            <a:t>Fire protection</a:t>
          </a:r>
        </a:p>
      </dgm:t>
    </dgm:pt>
    <dgm:pt modelId="{39C56539-D469-4466-8315-A9F668F139C8}" type="parTrans" cxnId="{BA08199E-9F1E-41C5-9BBA-CB25AF90D73B}">
      <dgm:prSet/>
      <dgm:spPr/>
      <dgm:t>
        <a:bodyPr/>
        <a:lstStyle/>
        <a:p>
          <a:endParaRPr lang="en-US">
            <a:latin typeface="+mn-lt"/>
            <a:cs typeface="Segoe UI Semibold" panose="020B0702040204020203" pitchFamily="34" charset="0"/>
          </a:endParaRPr>
        </a:p>
      </dgm:t>
    </dgm:pt>
    <dgm:pt modelId="{7D0032AC-B652-4D7B-8360-2E93C7859745}" type="sibTrans" cxnId="{BA08199E-9F1E-41C5-9BBA-CB25AF90D73B}">
      <dgm:prSet/>
      <dgm:spPr/>
      <dgm:t>
        <a:bodyPr/>
        <a:lstStyle/>
        <a:p>
          <a:endParaRPr lang="en-US">
            <a:latin typeface="+mn-lt"/>
            <a:cs typeface="Segoe UI Semibold" panose="020B0702040204020203" pitchFamily="34" charset="0"/>
          </a:endParaRPr>
        </a:p>
      </dgm:t>
    </dgm:pt>
    <dgm:pt modelId="{4F306A0E-F7E0-44AC-B48A-8CCF7CC088D8}">
      <dgm:prSet phldrT="[Text]"/>
      <dgm:spPr/>
      <dgm:t>
        <a:bodyPr/>
        <a:lstStyle/>
        <a:p>
          <a:r>
            <a:rPr lang="en-US" dirty="0">
              <a:latin typeface="+mn-lt"/>
              <a:cs typeface="Segoe UI Semilight" panose="020B0402040204020203" pitchFamily="34" charset="0"/>
            </a:rPr>
            <a:t>Art and cultural events and programs</a:t>
          </a:r>
        </a:p>
      </dgm:t>
    </dgm:pt>
    <dgm:pt modelId="{77AE8A92-2207-4130-B1FD-2382A5AF258D}" type="parTrans" cxnId="{0D841CCE-54F6-456C-8137-AF9044B9DDA9}">
      <dgm:prSet/>
      <dgm:spPr/>
      <dgm:t>
        <a:bodyPr/>
        <a:lstStyle/>
        <a:p>
          <a:endParaRPr lang="en-US">
            <a:latin typeface="+mn-lt"/>
            <a:cs typeface="Segoe UI Semibold" panose="020B0702040204020203" pitchFamily="34" charset="0"/>
          </a:endParaRPr>
        </a:p>
      </dgm:t>
    </dgm:pt>
    <dgm:pt modelId="{469DEB95-40B1-47DF-9997-809BC74900D1}" type="sibTrans" cxnId="{0D841CCE-54F6-456C-8137-AF9044B9DDA9}">
      <dgm:prSet/>
      <dgm:spPr/>
      <dgm:t>
        <a:bodyPr/>
        <a:lstStyle/>
        <a:p>
          <a:endParaRPr lang="en-US">
            <a:latin typeface="+mn-lt"/>
            <a:cs typeface="Segoe UI Semibold" panose="020B0702040204020203" pitchFamily="34" charset="0"/>
          </a:endParaRPr>
        </a:p>
      </dgm:t>
    </dgm:pt>
    <dgm:pt modelId="{DE9B2346-772B-48CD-B1BC-309B02607D85}">
      <dgm:prSet phldrT="[Text]"/>
      <dgm:spPr/>
      <dgm:t>
        <a:bodyPr/>
        <a:lstStyle/>
        <a:p>
          <a:r>
            <a:rPr lang="en-US" dirty="0">
              <a:latin typeface="+mn-lt"/>
              <a:cs typeface="Segoe UI Semilight" panose="020B0402040204020203" pitchFamily="34" charset="0"/>
            </a:rPr>
            <a:t>Bus service</a:t>
          </a:r>
        </a:p>
      </dgm:t>
    </dgm:pt>
    <dgm:pt modelId="{07F4F32B-3170-4CE8-9D2D-F931920EBCBF}" type="parTrans" cxnId="{9E2C004E-1518-4210-9750-46A1DC6BD712}">
      <dgm:prSet/>
      <dgm:spPr/>
      <dgm:t>
        <a:bodyPr/>
        <a:lstStyle/>
        <a:p>
          <a:endParaRPr lang="en-US">
            <a:latin typeface="+mn-lt"/>
            <a:cs typeface="Segoe UI Semibold" panose="020B0702040204020203" pitchFamily="34" charset="0"/>
          </a:endParaRPr>
        </a:p>
      </dgm:t>
    </dgm:pt>
    <dgm:pt modelId="{8C837A3F-5BA8-4C2B-9460-14C94BDAD70E}" type="sibTrans" cxnId="{9E2C004E-1518-4210-9750-46A1DC6BD712}">
      <dgm:prSet/>
      <dgm:spPr/>
      <dgm:t>
        <a:bodyPr/>
        <a:lstStyle/>
        <a:p>
          <a:endParaRPr lang="en-US">
            <a:latin typeface="+mn-lt"/>
            <a:cs typeface="Segoe UI Semibold" panose="020B0702040204020203" pitchFamily="34" charset="0"/>
          </a:endParaRPr>
        </a:p>
      </dgm:t>
    </dgm:pt>
    <dgm:pt modelId="{9DF8A4C5-C081-41B7-84D8-0FD9773F4E19}">
      <dgm:prSet phldrT="[Text]"/>
      <dgm:spPr/>
      <dgm:t>
        <a:bodyPr/>
        <a:lstStyle/>
        <a:p>
          <a:r>
            <a:rPr lang="en-US" dirty="0">
              <a:latin typeface="+mn-lt"/>
              <a:cs typeface="Segoe UI Semilight" panose="020B0402040204020203" pitchFamily="34" charset="0"/>
            </a:rPr>
            <a:t>Services for people experiencing homelessness</a:t>
          </a:r>
        </a:p>
      </dgm:t>
    </dgm:pt>
    <dgm:pt modelId="{C6A52013-1789-4EED-8628-18AE61BFD469}" type="parTrans" cxnId="{71107B30-1716-4E75-B074-D1E45D5DEEA6}">
      <dgm:prSet/>
      <dgm:spPr/>
      <dgm:t>
        <a:bodyPr/>
        <a:lstStyle/>
        <a:p>
          <a:endParaRPr lang="en-US">
            <a:latin typeface="+mn-lt"/>
            <a:cs typeface="Segoe UI Semibold" panose="020B0702040204020203" pitchFamily="34" charset="0"/>
          </a:endParaRPr>
        </a:p>
      </dgm:t>
    </dgm:pt>
    <dgm:pt modelId="{2C83672B-2A47-4F31-8C9D-84CD2124CAF9}" type="sibTrans" cxnId="{71107B30-1716-4E75-B074-D1E45D5DEEA6}">
      <dgm:prSet/>
      <dgm:spPr/>
      <dgm:t>
        <a:bodyPr/>
        <a:lstStyle/>
        <a:p>
          <a:endParaRPr lang="en-US">
            <a:latin typeface="+mn-lt"/>
            <a:cs typeface="Segoe UI Semibold" panose="020B0702040204020203" pitchFamily="34" charset="0"/>
          </a:endParaRPr>
        </a:p>
      </dgm:t>
    </dgm:pt>
    <dgm:pt modelId="{67ACC17D-96E5-4E86-B189-BEEC7A4B63A1}">
      <dgm:prSet phldrT="[Text]"/>
      <dgm:spPr/>
      <dgm:t>
        <a:bodyPr/>
        <a:lstStyle/>
        <a:p>
          <a:r>
            <a:rPr lang="en-US" dirty="0">
              <a:latin typeface="+mn-lt"/>
              <a:cs typeface="Segoe UI Semilight" panose="020B0402040204020203" pitchFamily="34" charset="0"/>
            </a:rPr>
            <a:t>Street repair and maintenance</a:t>
          </a:r>
        </a:p>
      </dgm:t>
    </dgm:pt>
    <dgm:pt modelId="{893C3E39-BCBA-4DE2-8145-ED8661CB1079}" type="parTrans" cxnId="{7A8B9388-0604-49CD-A827-B2AEF7D8CFE1}">
      <dgm:prSet/>
      <dgm:spPr/>
      <dgm:t>
        <a:bodyPr/>
        <a:lstStyle/>
        <a:p>
          <a:endParaRPr lang="en-US">
            <a:latin typeface="+mn-lt"/>
            <a:cs typeface="Segoe UI Semibold" panose="020B0702040204020203" pitchFamily="34" charset="0"/>
          </a:endParaRPr>
        </a:p>
      </dgm:t>
    </dgm:pt>
    <dgm:pt modelId="{856F515C-AAD0-4F60-A2EE-88DF6FAF9CF8}" type="sibTrans" cxnId="{7A8B9388-0604-49CD-A827-B2AEF7D8CFE1}">
      <dgm:prSet/>
      <dgm:spPr/>
      <dgm:t>
        <a:bodyPr/>
        <a:lstStyle/>
        <a:p>
          <a:endParaRPr lang="en-US">
            <a:latin typeface="+mn-lt"/>
            <a:cs typeface="Segoe UI Semibold" panose="020B0702040204020203" pitchFamily="34" charset="0"/>
          </a:endParaRPr>
        </a:p>
      </dgm:t>
    </dgm:pt>
    <dgm:pt modelId="{A296F2F8-6258-4D9A-A911-AFEFE6C8EDA4}" type="pres">
      <dgm:prSet presAssocID="{14949E70-8078-4274-B54F-9504325ABEE7}" presName="compositeShape" presStyleCnt="0">
        <dgm:presLayoutVars>
          <dgm:chMax val="2"/>
          <dgm:dir/>
          <dgm:resizeHandles val="exact"/>
        </dgm:presLayoutVars>
      </dgm:prSet>
      <dgm:spPr/>
    </dgm:pt>
    <dgm:pt modelId="{11EC63C5-99EB-4D11-BD15-8F64BA74B970}" type="pres">
      <dgm:prSet presAssocID="{654D1D55-4F37-463E-8BD8-05D1774FE599}" presName="upArrow" presStyleLbl="node1" presStyleIdx="0" presStyleCnt="2"/>
      <dgm:spPr/>
    </dgm:pt>
    <dgm:pt modelId="{BE505C58-EACD-480D-95D8-A9E36D743C43}" type="pres">
      <dgm:prSet presAssocID="{654D1D55-4F37-463E-8BD8-05D1774FE599}" presName="upArrowText" presStyleLbl="revTx" presStyleIdx="0" presStyleCnt="2">
        <dgm:presLayoutVars>
          <dgm:chMax val="0"/>
          <dgm:bulletEnabled val="1"/>
        </dgm:presLayoutVars>
      </dgm:prSet>
      <dgm:spPr/>
    </dgm:pt>
    <dgm:pt modelId="{BBE2AFB4-E1A6-435B-B890-FE3727CC41D0}" type="pres">
      <dgm:prSet presAssocID="{01D92BF0-6F3B-459D-9F4E-1CB02E6BFD45}" presName="downArrow" presStyleLbl="node1" presStyleIdx="1" presStyleCnt="2"/>
      <dgm:spPr/>
    </dgm:pt>
    <dgm:pt modelId="{03F30803-3EF4-4911-B221-95AEC3F00131}" type="pres">
      <dgm:prSet presAssocID="{01D92BF0-6F3B-459D-9F4E-1CB02E6BFD45}" presName="downArrowText" presStyleLbl="revTx" presStyleIdx="1" presStyleCnt="2">
        <dgm:presLayoutVars>
          <dgm:chMax val="0"/>
          <dgm:bulletEnabled val="1"/>
        </dgm:presLayoutVars>
      </dgm:prSet>
      <dgm:spPr/>
    </dgm:pt>
  </dgm:ptLst>
  <dgm:cxnLst>
    <dgm:cxn modelId="{02534D0A-F0EA-4707-8D7C-586027CC38F1}" type="presOf" srcId="{059DD067-4D73-4AA9-B6E6-D7066C35B72B}" destId="{BE505C58-EACD-480D-95D8-A9E36D743C43}" srcOrd="0" destOrd="2" presId="urn:microsoft.com/office/officeart/2005/8/layout/arrow4"/>
    <dgm:cxn modelId="{798CFA15-6C08-4BA0-B7FF-B71538476E31}" type="presOf" srcId="{01D92BF0-6F3B-459D-9F4E-1CB02E6BFD45}" destId="{03F30803-3EF4-4911-B221-95AEC3F00131}" srcOrd="0" destOrd="0" presId="urn:microsoft.com/office/officeart/2005/8/layout/arrow4"/>
    <dgm:cxn modelId="{0B6B4E1B-C0E9-45BC-8C22-9161E606A90D}" srcId="{14949E70-8078-4274-B54F-9504325ABEE7}" destId="{654D1D55-4F37-463E-8BD8-05D1774FE599}" srcOrd="0" destOrd="0" parTransId="{7AB0198A-81AB-40A9-8916-9625F4C94B19}" sibTransId="{7022F7D3-14B9-45A6-BF3C-78EE9D11962B}"/>
    <dgm:cxn modelId="{71107B30-1716-4E75-B074-D1E45D5DEEA6}" srcId="{01D92BF0-6F3B-459D-9F4E-1CB02E6BFD45}" destId="{9DF8A4C5-C081-41B7-84D8-0FD9773F4E19}" srcOrd="1" destOrd="0" parTransId="{C6A52013-1789-4EED-8628-18AE61BFD469}" sibTransId="{2C83672B-2A47-4F31-8C9D-84CD2124CAF9}"/>
    <dgm:cxn modelId="{B2D31737-AE03-4CCF-A667-3F0F1D552CD9}" type="presOf" srcId="{DE9B2346-772B-48CD-B1BC-309B02607D85}" destId="{BE505C58-EACD-480D-95D8-A9E36D743C43}" srcOrd="0" destOrd="4" presId="urn:microsoft.com/office/officeart/2005/8/layout/arrow4"/>
    <dgm:cxn modelId="{3C34ED63-ED99-4E72-9D30-C691557AFAB5}" srcId="{654D1D55-4F37-463E-8BD8-05D1774FE599}" destId="{31548111-D56D-4D16-897D-CF0361933F87}" srcOrd="0" destOrd="0" parTransId="{3823C0A0-E589-470B-BBC7-3E9223CFD0CC}" sibTransId="{408E05A3-B4DA-4545-9C6B-419262BDEB61}"/>
    <dgm:cxn modelId="{9E2C004E-1518-4210-9750-46A1DC6BD712}" srcId="{654D1D55-4F37-463E-8BD8-05D1774FE599}" destId="{DE9B2346-772B-48CD-B1BC-309B02607D85}" srcOrd="3" destOrd="0" parTransId="{07F4F32B-3170-4CE8-9D2D-F931920EBCBF}" sibTransId="{8C837A3F-5BA8-4C2B-9460-14C94BDAD70E}"/>
    <dgm:cxn modelId="{7A8B9388-0604-49CD-A827-B2AEF7D8CFE1}" srcId="{01D92BF0-6F3B-459D-9F4E-1CB02E6BFD45}" destId="{67ACC17D-96E5-4E86-B189-BEEC7A4B63A1}" srcOrd="2" destOrd="0" parTransId="{893C3E39-BCBA-4DE2-8145-ED8661CB1079}" sibTransId="{856F515C-AAD0-4F60-A2EE-88DF6FAF9CF8}"/>
    <dgm:cxn modelId="{BA08199E-9F1E-41C5-9BBA-CB25AF90D73B}" srcId="{654D1D55-4F37-463E-8BD8-05D1774FE599}" destId="{059DD067-4D73-4AA9-B6E6-D7066C35B72B}" srcOrd="1" destOrd="0" parTransId="{39C56539-D469-4466-8315-A9F668F139C8}" sibTransId="{7D0032AC-B652-4D7B-8360-2E93C7859745}"/>
    <dgm:cxn modelId="{DE2D8CB9-399B-43DA-97D3-B1EC94C3255F}" type="presOf" srcId="{14949E70-8078-4274-B54F-9504325ABEE7}" destId="{A296F2F8-6258-4D9A-A911-AFEFE6C8EDA4}" srcOrd="0" destOrd="0" presId="urn:microsoft.com/office/officeart/2005/8/layout/arrow4"/>
    <dgm:cxn modelId="{3BF5DCBB-62F3-421E-8F6C-B7ECA8049E42}" srcId="{14949E70-8078-4274-B54F-9504325ABEE7}" destId="{01D92BF0-6F3B-459D-9F4E-1CB02E6BFD45}" srcOrd="1" destOrd="0" parTransId="{00E8FD27-D37D-4886-9A49-8C6E567876F4}" sibTransId="{15465447-D4A7-4044-A875-AF16EEF8EFA9}"/>
    <dgm:cxn modelId="{3AB046C6-B4D3-4D55-85A2-200C253E3570}" srcId="{01D92BF0-6F3B-459D-9F4E-1CB02E6BFD45}" destId="{1407A7A1-CBB4-42F1-8F66-AB8DDA811B04}" srcOrd="0" destOrd="0" parTransId="{54D510C9-BDD2-45BE-AF62-4033E451F5E2}" sibTransId="{36B8A08A-0FCC-47DD-A316-90DEFE9DA5F6}"/>
    <dgm:cxn modelId="{A5A57AC9-F930-42F5-8265-D518B7E0A36D}" type="presOf" srcId="{9DF8A4C5-C081-41B7-84D8-0FD9773F4E19}" destId="{03F30803-3EF4-4911-B221-95AEC3F00131}" srcOrd="0" destOrd="2" presId="urn:microsoft.com/office/officeart/2005/8/layout/arrow4"/>
    <dgm:cxn modelId="{AB6DAECD-C80C-4A42-AD6C-2A61FE1680A4}" type="presOf" srcId="{1407A7A1-CBB4-42F1-8F66-AB8DDA811B04}" destId="{03F30803-3EF4-4911-B221-95AEC3F00131}" srcOrd="0" destOrd="1" presId="urn:microsoft.com/office/officeart/2005/8/layout/arrow4"/>
    <dgm:cxn modelId="{A9A1F2CD-1CE3-41F0-8D8E-9A79D83B27A5}" type="presOf" srcId="{654D1D55-4F37-463E-8BD8-05D1774FE599}" destId="{BE505C58-EACD-480D-95D8-A9E36D743C43}" srcOrd="0" destOrd="0" presId="urn:microsoft.com/office/officeart/2005/8/layout/arrow4"/>
    <dgm:cxn modelId="{0D841CCE-54F6-456C-8137-AF9044B9DDA9}" srcId="{654D1D55-4F37-463E-8BD8-05D1774FE599}" destId="{4F306A0E-F7E0-44AC-B48A-8CCF7CC088D8}" srcOrd="2" destOrd="0" parTransId="{77AE8A92-2207-4130-B1FD-2382A5AF258D}" sibTransId="{469DEB95-40B1-47DF-9997-809BC74900D1}"/>
    <dgm:cxn modelId="{19B952DF-B210-49FA-8BDD-9F7580900A63}" type="presOf" srcId="{4F306A0E-F7E0-44AC-B48A-8CCF7CC088D8}" destId="{BE505C58-EACD-480D-95D8-A9E36D743C43}" srcOrd="0" destOrd="3" presId="urn:microsoft.com/office/officeart/2005/8/layout/arrow4"/>
    <dgm:cxn modelId="{C0CB99F4-4A0D-4FE1-BCB8-D3FD6C3CA110}" type="presOf" srcId="{67ACC17D-96E5-4E86-B189-BEEC7A4B63A1}" destId="{03F30803-3EF4-4911-B221-95AEC3F00131}" srcOrd="0" destOrd="3" presId="urn:microsoft.com/office/officeart/2005/8/layout/arrow4"/>
    <dgm:cxn modelId="{463218F7-6214-4708-8AEB-C600621CA6D0}" type="presOf" srcId="{31548111-D56D-4D16-897D-CF0361933F87}" destId="{BE505C58-EACD-480D-95D8-A9E36D743C43}" srcOrd="0" destOrd="1" presId="urn:microsoft.com/office/officeart/2005/8/layout/arrow4"/>
    <dgm:cxn modelId="{13FF1632-C85E-4D53-805F-8224BDBD890D}" type="presParOf" srcId="{A296F2F8-6258-4D9A-A911-AFEFE6C8EDA4}" destId="{11EC63C5-99EB-4D11-BD15-8F64BA74B970}" srcOrd="0" destOrd="0" presId="urn:microsoft.com/office/officeart/2005/8/layout/arrow4"/>
    <dgm:cxn modelId="{8FB274BD-9375-417A-98BF-9547854B8E5F}" type="presParOf" srcId="{A296F2F8-6258-4D9A-A911-AFEFE6C8EDA4}" destId="{BE505C58-EACD-480D-95D8-A9E36D743C43}" srcOrd="1" destOrd="0" presId="urn:microsoft.com/office/officeart/2005/8/layout/arrow4"/>
    <dgm:cxn modelId="{2C55A997-0C75-47FF-B489-31E09D8E7A30}" type="presParOf" srcId="{A296F2F8-6258-4D9A-A911-AFEFE6C8EDA4}" destId="{BBE2AFB4-E1A6-435B-B890-FE3727CC41D0}" srcOrd="2" destOrd="0" presId="urn:microsoft.com/office/officeart/2005/8/layout/arrow4"/>
    <dgm:cxn modelId="{363DA4E1-3D9A-43D4-9AB5-BCF7E6921DB9}" type="presParOf" srcId="{A296F2F8-6258-4D9A-A911-AFEFE6C8EDA4}" destId="{03F30803-3EF4-4911-B221-95AEC3F00131}"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91322C-57C5-4731-95A8-FD19E5BE11D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355027F-8A5F-4475-BC62-F7343FF8D3DB}">
      <dgm:prSet phldrT="[Text]"/>
      <dgm:spPr/>
      <dgm:t>
        <a:bodyPr/>
        <a:lstStyle/>
        <a:p>
          <a:r>
            <a:rPr lang="en-US" b="1" dirty="0">
              <a:latin typeface="+mn-lt"/>
              <a:cs typeface="Segoe UI Semibold" panose="020B0702040204020203" pitchFamily="34" charset="0"/>
            </a:rPr>
            <a:t>Highest priorities</a:t>
          </a:r>
        </a:p>
      </dgm:t>
    </dgm:pt>
    <dgm:pt modelId="{2F38DEB3-E540-4ABB-AA5A-F48570820D37}" type="parTrans" cxnId="{C6DF2590-D610-4946-AF55-F10A88937C3B}">
      <dgm:prSet/>
      <dgm:spPr/>
      <dgm:t>
        <a:bodyPr/>
        <a:lstStyle/>
        <a:p>
          <a:endParaRPr lang="en-US">
            <a:latin typeface="+mn-lt"/>
          </a:endParaRPr>
        </a:p>
      </dgm:t>
    </dgm:pt>
    <dgm:pt modelId="{B8ED7378-7F70-42E9-91D0-EFB115D74B52}" type="sibTrans" cxnId="{C6DF2590-D610-4946-AF55-F10A88937C3B}">
      <dgm:prSet/>
      <dgm:spPr/>
      <dgm:t>
        <a:bodyPr/>
        <a:lstStyle/>
        <a:p>
          <a:endParaRPr lang="en-US">
            <a:latin typeface="+mn-lt"/>
          </a:endParaRPr>
        </a:p>
      </dgm:t>
    </dgm:pt>
    <dgm:pt modelId="{4DC48895-A4CF-4F54-8EA4-B76B1712DDE3}">
      <dgm:prSet phldrT="[Text]"/>
      <dgm:spPr/>
      <dgm:t>
        <a:bodyPr/>
        <a:lstStyle/>
        <a:p>
          <a:r>
            <a:rPr lang="en-US" dirty="0">
              <a:latin typeface="+mn-lt"/>
              <a:cs typeface="Segoe UI Semilight" panose="020B0402040204020203" pitchFamily="34" charset="0"/>
            </a:rPr>
            <a:t>Quality of public schools across the city (45% top priority)</a:t>
          </a:r>
        </a:p>
      </dgm:t>
    </dgm:pt>
    <dgm:pt modelId="{4275C6C2-39EC-4D07-9DFF-139B5EF744CF}" type="parTrans" cxnId="{83F0080C-DC23-4488-975B-108D13F284A2}">
      <dgm:prSet/>
      <dgm:spPr/>
      <dgm:t>
        <a:bodyPr/>
        <a:lstStyle/>
        <a:p>
          <a:endParaRPr lang="en-US">
            <a:latin typeface="+mn-lt"/>
          </a:endParaRPr>
        </a:p>
      </dgm:t>
    </dgm:pt>
    <dgm:pt modelId="{590BFCA0-5981-43DE-B33F-F55301F89285}" type="sibTrans" cxnId="{83F0080C-DC23-4488-975B-108D13F284A2}">
      <dgm:prSet/>
      <dgm:spPr/>
      <dgm:t>
        <a:bodyPr/>
        <a:lstStyle/>
        <a:p>
          <a:endParaRPr lang="en-US">
            <a:latin typeface="+mn-lt"/>
          </a:endParaRPr>
        </a:p>
      </dgm:t>
    </dgm:pt>
    <dgm:pt modelId="{2A732D87-E9A2-4949-996F-A164F9A66E5D}">
      <dgm:prSet phldrT="[Text]"/>
      <dgm:spPr/>
      <dgm:t>
        <a:bodyPr/>
        <a:lstStyle/>
        <a:p>
          <a:r>
            <a:rPr lang="en-US" dirty="0">
              <a:latin typeface="+mn-lt"/>
              <a:cs typeface="Segoe UI Semilight" panose="020B0402040204020203" pitchFamily="34" charset="0"/>
            </a:rPr>
            <a:t>Safe drinking water (43%)</a:t>
          </a:r>
        </a:p>
      </dgm:t>
    </dgm:pt>
    <dgm:pt modelId="{97539AD1-5864-41ED-A2ED-56080098D748}" type="parTrans" cxnId="{128DD490-9754-4F81-B1C0-17470A3E8434}">
      <dgm:prSet/>
      <dgm:spPr/>
      <dgm:t>
        <a:bodyPr/>
        <a:lstStyle/>
        <a:p>
          <a:endParaRPr lang="en-US">
            <a:latin typeface="+mn-lt"/>
          </a:endParaRPr>
        </a:p>
      </dgm:t>
    </dgm:pt>
    <dgm:pt modelId="{38FD1B04-954E-477F-AFD2-6C865C9588A5}" type="sibTrans" cxnId="{128DD490-9754-4F81-B1C0-17470A3E8434}">
      <dgm:prSet/>
      <dgm:spPr/>
      <dgm:t>
        <a:bodyPr/>
        <a:lstStyle/>
        <a:p>
          <a:endParaRPr lang="en-US">
            <a:latin typeface="+mn-lt"/>
          </a:endParaRPr>
        </a:p>
      </dgm:t>
    </dgm:pt>
    <dgm:pt modelId="{9268FCF0-887E-416D-B9D6-A09256787264}">
      <dgm:prSet phldrT="[Text]"/>
      <dgm:spPr/>
      <dgm:t>
        <a:bodyPr/>
        <a:lstStyle/>
        <a:p>
          <a:r>
            <a:rPr lang="en-US" b="1" dirty="0">
              <a:latin typeface="+mn-lt"/>
              <a:cs typeface="Segoe UI Semibold" panose="020B0702040204020203" pitchFamily="34" charset="0"/>
            </a:rPr>
            <a:t>High priority and underperforming</a:t>
          </a:r>
        </a:p>
      </dgm:t>
    </dgm:pt>
    <dgm:pt modelId="{2854B8F9-CE6C-4293-9310-36FDA4BF6B64}" type="parTrans" cxnId="{15E4CC85-44FD-44DF-BD96-DF2E7D24637B}">
      <dgm:prSet/>
      <dgm:spPr/>
      <dgm:t>
        <a:bodyPr/>
        <a:lstStyle/>
        <a:p>
          <a:endParaRPr lang="en-US">
            <a:latin typeface="+mn-lt"/>
          </a:endParaRPr>
        </a:p>
      </dgm:t>
    </dgm:pt>
    <dgm:pt modelId="{8DEB0DB7-E59C-42E2-8A43-34F078335E9A}" type="sibTrans" cxnId="{15E4CC85-44FD-44DF-BD96-DF2E7D24637B}">
      <dgm:prSet/>
      <dgm:spPr/>
      <dgm:t>
        <a:bodyPr/>
        <a:lstStyle/>
        <a:p>
          <a:endParaRPr lang="en-US">
            <a:latin typeface="+mn-lt"/>
          </a:endParaRPr>
        </a:p>
      </dgm:t>
    </dgm:pt>
    <dgm:pt modelId="{9C642C40-3F2A-4396-990F-AD4E9F46DFA0}">
      <dgm:prSet phldrT="[Text]"/>
      <dgm:spPr/>
      <dgm:t>
        <a:bodyPr/>
        <a:lstStyle/>
        <a:p>
          <a:r>
            <a:rPr lang="en-US" dirty="0">
              <a:latin typeface="+mn-lt"/>
              <a:cs typeface="Segoe UI Semilight" panose="020B0402040204020203" pitchFamily="34" charset="0"/>
            </a:rPr>
            <a:t>Providing affordable housing</a:t>
          </a:r>
        </a:p>
      </dgm:t>
    </dgm:pt>
    <dgm:pt modelId="{910DA77D-7E95-4A49-AE3E-6BBAA313623E}" type="parTrans" cxnId="{86736705-674B-49EA-9D7D-51C3712D30DD}">
      <dgm:prSet/>
      <dgm:spPr/>
      <dgm:t>
        <a:bodyPr/>
        <a:lstStyle/>
        <a:p>
          <a:endParaRPr lang="en-US">
            <a:latin typeface="+mn-lt"/>
          </a:endParaRPr>
        </a:p>
      </dgm:t>
    </dgm:pt>
    <dgm:pt modelId="{5A1BA884-030F-4CD0-84EE-B6D80E50E7C9}" type="sibTrans" cxnId="{86736705-674B-49EA-9D7D-51C3712D30DD}">
      <dgm:prSet/>
      <dgm:spPr/>
      <dgm:t>
        <a:bodyPr/>
        <a:lstStyle/>
        <a:p>
          <a:endParaRPr lang="en-US">
            <a:latin typeface="+mn-lt"/>
          </a:endParaRPr>
        </a:p>
      </dgm:t>
    </dgm:pt>
    <dgm:pt modelId="{B1CEDFCF-B414-41C9-9DD2-918F7A52D01A}">
      <dgm:prSet phldrT="[Text]"/>
      <dgm:spPr/>
      <dgm:t>
        <a:bodyPr/>
        <a:lstStyle/>
        <a:p>
          <a:r>
            <a:rPr lang="en-US" dirty="0">
              <a:latin typeface="+mn-lt"/>
              <a:cs typeface="Segoe UI Semilight" panose="020B0402040204020203" pitchFamily="34" charset="0"/>
            </a:rPr>
            <a:t>Services for people experiencing homelessness</a:t>
          </a:r>
        </a:p>
      </dgm:t>
    </dgm:pt>
    <dgm:pt modelId="{1FF1C198-195A-4468-A34A-1E3474399B86}" type="parTrans" cxnId="{045FDF8C-3004-467B-B437-57BEAB432836}">
      <dgm:prSet/>
      <dgm:spPr/>
      <dgm:t>
        <a:bodyPr/>
        <a:lstStyle/>
        <a:p>
          <a:endParaRPr lang="en-US">
            <a:latin typeface="+mn-lt"/>
          </a:endParaRPr>
        </a:p>
      </dgm:t>
    </dgm:pt>
    <dgm:pt modelId="{CDFBAF87-E918-4FC4-B070-C84CE26B674F}" type="sibTrans" cxnId="{045FDF8C-3004-467B-B437-57BEAB432836}">
      <dgm:prSet/>
      <dgm:spPr/>
      <dgm:t>
        <a:bodyPr/>
        <a:lstStyle/>
        <a:p>
          <a:endParaRPr lang="en-US">
            <a:latin typeface="+mn-lt"/>
          </a:endParaRPr>
        </a:p>
      </dgm:t>
    </dgm:pt>
    <dgm:pt modelId="{4938B0DA-4FDE-4FCE-8038-F4A3070A1749}">
      <dgm:prSet phldrT="[Text]"/>
      <dgm:spPr/>
      <dgm:t>
        <a:bodyPr/>
        <a:lstStyle/>
        <a:p>
          <a:r>
            <a:rPr lang="en-US" dirty="0">
              <a:latin typeface="+mn-lt"/>
              <a:cs typeface="Segoe UI Semilight" panose="020B0402040204020203" pitchFamily="34" charset="0"/>
            </a:rPr>
            <a:t>Mental health services</a:t>
          </a:r>
        </a:p>
      </dgm:t>
    </dgm:pt>
    <dgm:pt modelId="{3E7190A5-B510-4AEF-89D1-147C272A2704}" type="parTrans" cxnId="{5DADC4F9-41FC-4E1F-A23D-DB6A206F40CC}">
      <dgm:prSet/>
      <dgm:spPr/>
      <dgm:t>
        <a:bodyPr/>
        <a:lstStyle/>
        <a:p>
          <a:endParaRPr lang="en-US">
            <a:latin typeface="+mn-lt"/>
          </a:endParaRPr>
        </a:p>
      </dgm:t>
    </dgm:pt>
    <dgm:pt modelId="{CE6C78AA-8847-45E9-846B-15C626C4F4E6}" type="sibTrans" cxnId="{5DADC4F9-41FC-4E1F-A23D-DB6A206F40CC}">
      <dgm:prSet/>
      <dgm:spPr/>
      <dgm:t>
        <a:bodyPr/>
        <a:lstStyle/>
        <a:p>
          <a:endParaRPr lang="en-US">
            <a:latin typeface="+mn-lt"/>
          </a:endParaRPr>
        </a:p>
      </dgm:t>
    </dgm:pt>
    <dgm:pt modelId="{0DFCC4BD-8E4C-4276-A476-B0DEC508169A}">
      <dgm:prSet phldrT="[Text]"/>
      <dgm:spPr/>
      <dgm:t>
        <a:bodyPr/>
        <a:lstStyle/>
        <a:p>
          <a:r>
            <a:rPr lang="en-US" dirty="0">
              <a:latin typeface="+mn-lt"/>
              <a:cs typeface="Segoe UI Semilight" panose="020B0402040204020203" pitchFamily="34" charset="0"/>
            </a:rPr>
            <a:t>Street repair/maintenance</a:t>
          </a:r>
        </a:p>
      </dgm:t>
    </dgm:pt>
    <dgm:pt modelId="{6BBEBFCE-C783-4ED5-9082-E82D1AB87BD6}" type="parTrans" cxnId="{8F85B2C0-B9AC-4EDD-9B09-79141996088E}">
      <dgm:prSet/>
      <dgm:spPr/>
      <dgm:t>
        <a:bodyPr/>
        <a:lstStyle/>
        <a:p>
          <a:endParaRPr lang="en-US">
            <a:latin typeface="+mn-lt"/>
          </a:endParaRPr>
        </a:p>
      </dgm:t>
    </dgm:pt>
    <dgm:pt modelId="{E1D181AC-B03B-40F6-80BD-7808D2E83F5A}" type="sibTrans" cxnId="{8F85B2C0-B9AC-4EDD-9B09-79141996088E}">
      <dgm:prSet/>
      <dgm:spPr/>
      <dgm:t>
        <a:bodyPr/>
        <a:lstStyle/>
        <a:p>
          <a:endParaRPr lang="en-US">
            <a:latin typeface="+mn-lt"/>
          </a:endParaRPr>
        </a:p>
      </dgm:t>
    </dgm:pt>
    <dgm:pt modelId="{EFE08563-5370-4251-8168-5B0A6B4203A9}">
      <dgm:prSet phldrT="[Text]"/>
      <dgm:spPr/>
      <dgm:t>
        <a:bodyPr/>
        <a:lstStyle/>
        <a:p>
          <a:r>
            <a:rPr lang="en-US" dirty="0">
              <a:latin typeface="+mn-lt"/>
              <a:cs typeface="Segoe UI Semilight" panose="020B0402040204020203" pitchFamily="34" charset="0"/>
            </a:rPr>
            <a:t>Job training and placement for the unemployed</a:t>
          </a:r>
        </a:p>
      </dgm:t>
    </dgm:pt>
    <dgm:pt modelId="{052A3983-1976-4D8C-BBF8-BCD0A47A7294}" type="parTrans" cxnId="{A3980EED-CB06-48B2-9109-17675DAFA8EA}">
      <dgm:prSet/>
      <dgm:spPr/>
      <dgm:t>
        <a:bodyPr/>
        <a:lstStyle/>
        <a:p>
          <a:endParaRPr lang="en-US">
            <a:latin typeface="+mn-lt"/>
          </a:endParaRPr>
        </a:p>
      </dgm:t>
    </dgm:pt>
    <dgm:pt modelId="{339C14DC-B4AE-4014-8529-3D1E2112F56D}" type="sibTrans" cxnId="{A3980EED-CB06-48B2-9109-17675DAFA8EA}">
      <dgm:prSet/>
      <dgm:spPr/>
      <dgm:t>
        <a:bodyPr/>
        <a:lstStyle/>
        <a:p>
          <a:endParaRPr lang="en-US">
            <a:latin typeface="+mn-lt"/>
          </a:endParaRPr>
        </a:p>
      </dgm:t>
    </dgm:pt>
    <dgm:pt modelId="{AE90D2E8-109B-4AA0-A8A0-8DEFF336BEF0}">
      <dgm:prSet phldrT="[Text]"/>
      <dgm:spPr/>
      <dgm:t>
        <a:bodyPr/>
        <a:lstStyle/>
        <a:p>
          <a:r>
            <a:rPr lang="en-US" dirty="0">
              <a:latin typeface="+mn-lt"/>
              <a:cs typeface="Segoe UI Semilight" panose="020B0402040204020203" pitchFamily="34" charset="0"/>
            </a:rPr>
            <a:t>Drug treatment/recovery</a:t>
          </a:r>
        </a:p>
      </dgm:t>
    </dgm:pt>
    <dgm:pt modelId="{42E9F5AF-674F-4531-B97E-1132054F8A08}" type="parTrans" cxnId="{24B22B49-77E9-4ED9-B049-9DF134A28CC3}">
      <dgm:prSet/>
      <dgm:spPr/>
      <dgm:t>
        <a:bodyPr/>
        <a:lstStyle/>
        <a:p>
          <a:endParaRPr lang="en-US">
            <a:latin typeface="+mn-lt"/>
          </a:endParaRPr>
        </a:p>
      </dgm:t>
    </dgm:pt>
    <dgm:pt modelId="{D0EBCE46-A2B0-499C-A5BE-434AE1EB249F}" type="sibTrans" cxnId="{24B22B49-77E9-4ED9-B049-9DF134A28CC3}">
      <dgm:prSet/>
      <dgm:spPr/>
      <dgm:t>
        <a:bodyPr/>
        <a:lstStyle/>
        <a:p>
          <a:endParaRPr lang="en-US">
            <a:latin typeface="+mn-lt"/>
          </a:endParaRPr>
        </a:p>
      </dgm:t>
    </dgm:pt>
    <dgm:pt modelId="{DFF4A018-5A44-48DA-B2BF-A2B8DC92CAD3}">
      <dgm:prSet phldrT="[Text]"/>
      <dgm:spPr/>
      <dgm:t>
        <a:bodyPr/>
        <a:lstStyle/>
        <a:p>
          <a:r>
            <a:rPr lang="en-US" dirty="0">
              <a:latin typeface="+mn-lt"/>
              <a:cs typeface="Segoe UI Semilight" panose="020B0402040204020203" pitchFamily="34" charset="0"/>
            </a:rPr>
            <a:t>Police protection</a:t>
          </a:r>
        </a:p>
      </dgm:t>
    </dgm:pt>
    <dgm:pt modelId="{E077408E-4F73-414B-B6A1-D0F1A20A8DC3}" type="parTrans" cxnId="{FDB77128-E15A-428E-B04E-DF28832F134D}">
      <dgm:prSet/>
      <dgm:spPr/>
      <dgm:t>
        <a:bodyPr/>
        <a:lstStyle/>
        <a:p>
          <a:endParaRPr lang="en-US">
            <a:latin typeface="+mn-lt"/>
          </a:endParaRPr>
        </a:p>
      </dgm:t>
    </dgm:pt>
    <dgm:pt modelId="{887DA68A-C89A-4D78-B4D4-C694EDC5EE68}" type="sibTrans" cxnId="{FDB77128-E15A-428E-B04E-DF28832F134D}">
      <dgm:prSet/>
      <dgm:spPr/>
      <dgm:t>
        <a:bodyPr/>
        <a:lstStyle/>
        <a:p>
          <a:endParaRPr lang="en-US">
            <a:latin typeface="+mn-lt"/>
          </a:endParaRPr>
        </a:p>
      </dgm:t>
    </dgm:pt>
    <dgm:pt modelId="{83FFEB7F-BE1D-4F84-826B-D204A2DE797F}">
      <dgm:prSet phldrT="[Text]"/>
      <dgm:spPr/>
      <dgm:t>
        <a:bodyPr/>
        <a:lstStyle/>
        <a:p>
          <a:r>
            <a:rPr lang="en-US" dirty="0">
              <a:latin typeface="+mn-lt"/>
              <a:cs typeface="Segoe UI Semilight" panose="020B0402040204020203" pitchFamily="34" charset="0"/>
            </a:rPr>
            <a:t>Police protection against crime (42%) </a:t>
          </a:r>
        </a:p>
      </dgm:t>
    </dgm:pt>
    <dgm:pt modelId="{5F3BDDD0-F00F-4977-9763-670E1C72DE6E}" type="parTrans" cxnId="{C0B8EBFF-22E1-4015-BD27-E6C88002006B}">
      <dgm:prSet/>
      <dgm:spPr/>
      <dgm:t>
        <a:bodyPr/>
        <a:lstStyle/>
        <a:p>
          <a:endParaRPr lang="en-US">
            <a:latin typeface="+mn-lt"/>
          </a:endParaRPr>
        </a:p>
      </dgm:t>
    </dgm:pt>
    <dgm:pt modelId="{AF2B0553-2F03-45CB-89CC-1E58ED3AB299}" type="sibTrans" cxnId="{C0B8EBFF-22E1-4015-BD27-E6C88002006B}">
      <dgm:prSet/>
      <dgm:spPr/>
      <dgm:t>
        <a:bodyPr/>
        <a:lstStyle/>
        <a:p>
          <a:endParaRPr lang="en-US">
            <a:latin typeface="+mn-lt"/>
          </a:endParaRPr>
        </a:p>
      </dgm:t>
    </dgm:pt>
    <dgm:pt modelId="{9E76C7B1-53F3-4610-A15A-836631148B92}">
      <dgm:prSet phldrT="[Text]"/>
      <dgm:spPr/>
      <dgm:t>
        <a:bodyPr/>
        <a:lstStyle/>
        <a:p>
          <a:r>
            <a:rPr lang="en-US" dirty="0">
              <a:latin typeface="+mn-lt"/>
              <a:cs typeface="Segoe UI Semilight" panose="020B0402040204020203" pitchFamily="34" charset="0"/>
            </a:rPr>
            <a:t>Providing affordable housing for residents (45%)</a:t>
          </a:r>
        </a:p>
      </dgm:t>
    </dgm:pt>
    <dgm:pt modelId="{496DE51C-16BB-4811-9AD1-B8F493B00CF3}" type="parTrans" cxnId="{631AF135-B9B3-4BD3-A0CE-79939C66EE4D}">
      <dgm:prSet/>
      <dgm:spPr/>
      <dgm:t>
        <a:bodyPr/>
        <a:lstStyle/>
        <a:p>
          <a:endParaRPr lang="en-US">
            <a:latin typeface="+mn-lt"/>
          </a:endParaRPr>
        </a:p>
      </dgm:t>
    </dgm:pt>
    <dgm:pt modelId="{4E80A562-99D1-4386-A358-A385DFF0B132}" type="sibTrans" cxnId="{631AF135-B9B3-4BD3-A0CE-79939C66EE4D}">
      <dgm:prSet/>
      <dgm:spPr/>
      <dgm:t>
        <a:bodyPr/>
        <a:lstStyle/>
        <a:p>
          <a:endParaRPr lang="en-US">
            <a:latin typeface="+mn-lt"/>
          </a:endParaRPr>
        </a:p>
      </dgm:t>
    </dgm:pt>
    <dgm:pt modelId="{C74B4960-1351-43F6-AEE3-F3070F64AD49}">
      <dgm:prSet phldrT="[Text]"/>
      <dgm:spPr/>
      <dgm:t>
        <a:bodyPr/>
        <a:lstStyle/>
        <a:p>
          <a:r>
            <a:rPr lang="en-US" dirty="0">
              <a:latin typeface="+mn-lt"/>
              <a:cs typeface="Segoe UI Semilight" panose="020B0402040204020203" pitchFamily="34" charset="0"/>
            </a:rPr>
            <a:t>Services for people experiencing homelessness (39%)</a:t>
          </a:r>
        </a:p>
      </dgm:t>
    </dgm:pt>
    <dgm:pt modelId="{738B83AD-84B9-4466-9001-1C9E3E011776}" type="parTrans" cxnId="{85CA0857-53C5-4E7C-AEC9-FA5654541FF0}">
      <dgm:prSet/>
      <dgm:spPr/>
      <dgm:t>
        <a:bodyPr/>
        <a:lstStyle/>
        <a:p>
          <a:endParaRPr lang="en-US">
            <a:latin typeface="+mn-lt"/>
          </a:endParaRPr>
        </a:p>
      </dgm:t>
    </dgm:pt>
    <dgm:pt modelId="{389003B0-DCE8-41D7-B7FB-F1B5F5AD6D3E}" type="sibTrans" cxnId="{85CA0857-53C5-4E7C-AEC9-FA5654541FF0}">
      <dgm:prSet/>
      <dgm:spPr/>
      <dgm:t>
        <a:bodyPr/>
        <a:lstStyle/>
        <a:p>
          <a:endParaRPr lang="en-US">
            <a:latin typeface="+mn-lt"/>
          </a:endParaRPr>
        </a:p>
      </dgm:t>
    </dgm:pt>
    <dgm:pt modelId="{C4EEF277-CD69-42EE-8B6A-75FE24A67A81}">
      <dgm:prSet phldrT="[Text]"/>
      <dgm:spPr/>
      <dgm:t>
        <a:bodyPr/>
        <a:lstStyle/>
        <a:p>
          <a:r>
            <a:rPr lang="en-US" dirty="0">
              <a:latin typeface="+mn-lt"/>
              <a:cs typeface="Segoe UI Semilight" panose="020B0402040204020203" pitchFamily="34" charset="0"/>
            </a:rPr>
            <a:t>Quality of public schools in your neighborhood (38%)</a:t>
          </a:r>
        </a:p>
      </dgm:t>
    </dgm:pt>
    <dgm:pt modelId="{9639A1B3-A72D-4F5C-B96F-8B6C48FA75EA}" type="parTrans" cxnId="{5AC82705-B2C9-402C-B051-9C8D118273D4}">
      <dgm:prSet/>
      <dgm:spPr/>
      <dgm:t>
        <a:bodyPr/>
        <a:lstStyle/>
        <a:p>
          <a:endParaRPr lang="en-US">
            <a:latin typeface="+mn-lt"/>
          </a:endParaRPr>
        </a:p>
      </dgm:t>
    </dgm:pt>
    <dgm:pt modelId="{BD0F46FB-BBDC-41A3-8036-17A80345108A}" type="sibTrans" cxnId="{5AC82705-B2C9-402C-B051-9C8D118273D4}">
      <dgm:prSet/>
      <dgm:spPr/>
      <dgm:t>
        <a:bodyPr/>
        <a:lstStyle/>
        <a:p>
          <a:endParaRPr lang="en-US">
            <a:latin typeface="+mn-lt"/>
          </a:endParaRPr>
        </a:p>
      </dgm:t>
    </dgm:pt>
    <dgm:pt modelId="{7904DB9C-57C6-469B-A13E-F50664C6E2F5}">
      <dgm:prSet phldrT="[Text]"/>
      <dgm:spPr/>
      <dgm:t>
        <a:bodyPr/>
        <a:lstStyle/>
        <a:p>
          <a:r>
            <a:rPr lang="en-US" dirty="0">
              <a:latin typeface="+mn-lt"/>
              <a:cs typeface="Segoe UI Semilight" panose="020B0402040204020203" pitchFamily="34" charset="0"/>
            </a:rPr>
            <a:t>Quality of public schools across the city</a:t>
          </a:r>
        </a:p>
      </dgm:t>
    </dgm:pt>
    <dgm:pt modelId="{80634871-EF4C-43D0-9062-B02391384258}" type="parTrans" cxnId="{B267FE89-4553-427A-A004-3E78558AC176}">
      <dgm:prSet/>
      <dgm:spPr/>
      <dgm:t>
        <a:bodyPr/>
        <a:lstStyle/>
        <a:p>
          <a:endParaRPr lang="en-US">
            <a:latin typeface="+mn-lt"/>
          </a:endParaRPr>
        </a:p>
      </dgm:t>
    </dgm:pt>
    <dgm:pt modelId="{CCFF2450-BF21-4871-92A5-468D1735E716}" type="sibTrans" cxnId="{B267FE89-4553-427A-A004-3E78558AC176}">
      <dgm:prSet/>
      <dgm:spPr/>
      <dgm:t>
        <a:bodyPr/>
        <a:lstStyle/>
        <a:p>
          <a:endParaRPr lang="en-US">
            <a:latin typeface="+mn-lt"/>
          </a:endParaRPr>
        </a:p>
      </dgm:t>
    </dgm:pt>
    <dgm:pt modelId="{276C95BD-15F8-426B-A317-D6DE8C39E100}" type="pres">
      <dgm:prSet presAssocID="{A991322C-57C5-4731-95A8-FD19E5BE11D1}" presName="Name0" presStyleCnt="0">
        <dgm:presLayoutVars>
          <dgm:dir/>
          <dgm:animLvl val="lvl"/>
          <dgm:resizeHandles val="exact"/>
        </dgm:presLayoutVars>
      </dgm:prSet>
      <dgm:spPr/>
    </dgm:pt>
    <dgm:pt modelId="{62B34AC0-2949-47F7-A292-334E49300556}" type="pres">
      <dgm:prSet presAssocID="{B355027F-8A5F-4475-BC62-F7343FF8D3DB}" presName="composite" presStyleCnt="0"/>
      <dgm:spPr/>
    </dgm:pt>
    <dgm:pt modelId="{641EE54A-28A0-4C07-9845-240FEAC98B09}" type="pres">
      <dgm:prSet presAssocID="{B355027F-8A5F-4475-BC62-F7343FF8D3DB}" presName="parTx" presStyleLbl="alignNode1" presStyleIdx="0" presStyleCnt="2">
        <dgm:presLayoutVars>
          <dgm:chMax val="0"/>
          <dgm:chPref val="0"/>
          <dgm:bulletEnabled val="1"/>
        </dgm:presLayoutVars>
      </dgm:prSet>
      <dgm:spPr/>
    </dgm:pt>
    <dgm:pt modelId="{943B0646-D286-474E-B42F-351EB1050AA4}" type="pres">
      <dgm:prSet presAssocID="{B355027F-8A5F-4475-BC62-F7343FF8D3DB}" presName="desTx" presStyleLbl="alignAccFollowNode1" presStyleIdx="0" presStyleCnt="2" custLinFactNeighborX="-3467">
        <dgm:presLayoutVars>
          <dgm:bulletEnabled val="1"/>
        </dgm:presLayoutVars>
      </dgm:prSet>
      <dgm:spPr/>
    </dgm:pt>
    <dgm:pt modelId="{76E7C6B2-B239-492B-85C4-BAD7E49E151D}" type="pres">
      <dgm:prSet presAssocID="{B8ED7378-7F70-42E9-91D0-EFB115D74B52}" presName="space" presStyleCnt="0"/>
      <dgm:spPr/>
    </dgm:pt>
    <dgm:pt modelId="{1FF145F5-6394-4C1C-8A3C-69EDC6BAC05A}" type="pres">
      <dgm:prSet presAssocID="{9268FCF0-887E-416D-B9D6-A09256787264}" presName="composite" presStyleCnt="0"/>
      <dgm:spPr/>
    </dgm:pt>
    <dgm:pt modelId="{F4E75589-89F8-4942-B148-8F4124E54046}" type="pres">
      <dgm:prSet presAssocID="{9268FCF0-887E-416D-B9D6-A09256787264}" presName="parTx" presStyleLbl="alignNode1" presStyleIdx="1" presStyleCnt="2">
        <dgm:presLayoutVars>
          <dgm:chMax val="0"/>
          <dgm:chPref val="0"/>
          <dgm:bulletEnabled val="1"/>
        </dgm:presLayoutVars>
      </dgm:prSet>
      <dgm:spPr/>
    </dgm:pt>
    <dgm:pt modelId="{F0B556B6-56DB-4A9D-8037-762F872E8CB1}" type="pres">
      <dgm:prSet presAssocID="{9268FCF0-887E-416D-B9D6-A09256787264}" presName="desTx" presStyleLbl="alignAccFollowNode1" presStyleIdx="1" presStyleCnt="2">
        <dgm:presLayoutVars>
          <dgm:bulletEnabled val="1"/>
        </dgm:presLayoutVars>
      </dgm:prSet>
      <dgm:spPr/>
    </dgm:pt>
  </dgm:ptLst>
  <dgm:cxnLst>
    <dgm:cxn modelId="{5AC82705-B2C9-402C-B051-9C8D118273D4}" srcId="{B355027F-8A5F-4475-BC62-F7343FF8D3DB}" destId="{C4EEF277-CD69-42EE-8B6A-75FE24A67A81}" srcOrd="5" destOrd="0" parTransId="{9639A1B3-A72D-4F5C-B96F-8B6C48FA75EA}" sibTransId="{BD0F46FB-BBDC-41A3-8036-17A80345108A}"/>
    <dgm:cxn modelId="{86736705-674B-49EA-9D7D-51C3712D30DD}" srcId="{9268FCF0-887E-416D-B9D6-A09256787264}" destId="{9C642C40-3F2A-4396-990F-AD4E9F46DFA0}" srcOrd="0" destOrd="0" parTransId="{910DA77D-7E95-4A49-AE3E-6BBAA313623E}" sibTransId="{5A1BA884-030F-4CD0-84EE-B6D80E50E7C9}"/>
    <dgm:cxn modelId="{83F0080C-DC23-4488-975B-108D13F284A2}" srcId="{B355027F-8A5F-4475-BC62-F7343FF8D3DB}" destId="{4DC48895-A4CF-4F54-8EA4-B76B1712DDE3}" srcOrd="0" destOrd="0" parTransId="{4275C6C2-39EC-4D07-9DFF-139B5EF744CF}" sibTransId="{590BFCA0-5981-43DE-B33F-F55301F89285}"/>
    <dgm:cxn modelId="{69B97010-2274-460B-A0E2-39F37CA7AA1E}" type="presOf" srcId="{9268FCF0-887E-416D-B9D6-A09256787264}" destId="{F4E75589-89F8-4942-B148-8F4124E54046}" srcOrd="0" destOrd="0" presId="urn:microsoft.com/office/officeart/2005/8/layout/hList1"/>
    <dgm:cxn modelId="{A3FE8516-B1BF-4D90-8DF6-0D5A2B292A49}" type="presOf" srcId="{B355027F-8A5F-4475-BC62-F7343FF8D3DB}" destId="{641EE54A-28A0-4C07-9845-240FEAC98B09}" srcOrd="0" destOrd="0" presId="urn:microsoft.com/office/officeart/2005/8/layout/hList1"/>
    <dgm:cxn modelId="{7FD11917-3CA0-4D10-9D30-1AE4E65B061B}" type="presOf" srcId="{9E76C7B1-53F3-4610-A15A-836631148B92}" destId="{943B0646-D286-474E-B42F-351EB1050AA4}" srcOrd="0" destOrd="1" presId="urn:microsoft.com/office/officeart/2005/8/layout/hList1"/>
    <dgm:cxn modelId="{FDB77128-E15A-428E-B04E-DF28832F134D}" srcId="{9268FCF0-887E-416D-B9D6-A09256787264}" destId="{DFF4A018-5A44-48DA-B2BF-A2B8DC92CAD3}" srcOrd="7" destOrd="0" parTransId="{E077408E-4F73-414B-B6A1-D0F1A20A8DC3}" sibTransId="{887DA68A-C89A-4D78-B4D4-C694EDC5EE68}"/>
    <dgm:cxn modelId="{C7BCDB33-A50E-41EE-8E49-BD4B5808AA59}" type="presOf" srcId="{AE90D2E8-109B-4AA0-A8A0-8DEFF336BEF0}" destId="{F0B556B6-56DB-4A9D-8037-762F872E8CB1}" srcOrd="0" destOrd="6" presId="urn:microsoft.com/office/officeart/2005/8/layout/hList1"/>
    <dgm:cxn modelId="{F2C74434-1156-4121-9CF3-6ED37725CB58}" type="presOf" srcId="{83FFEB7F-BE1D-4F84-826B-D204A2DE797F}" destId="{943B0646-D286-474E-B42F-351EB1050AA4}" srcOrd="0" destOrd="3" presId="urn:microsoft.com/office/officeart/2005/8/layout/hList1"/>
    <dgm:cxn modelId="{631AF135-B9B3-4BD3-A0CE-79939C66EE4D}" srcId="{B355027F-8A5F-4475-BC62-F7343FF8D3DB}" destId="{9E76C7B1-53F3-4610-A15A-836631148B92}" srcOrd="1" destOrd="0" parTransId="{496DE51C-16BB-4811-9AD1-B8F493B00CF3}" sibTransId="{4E80A562-99D1-4386-A358-A385DFF0B132}"/>
    <dgm:cxn modelId="{91460360-913F-4632-A9C0-478B8B1BAD7E}" type="presOf" srcId="{4DC48895-A4CF-4F54-8EA4-B76B1712DDE3}" destId="{943B0646-D286-474E-B42F-351EB1050AA4}" srcOrd="0" destOrd="0" presId="urn:microsoft.com/office/officeart/2005/8/layout/hList1"/>
    <dgm:cxn modelId="{24B22B49-77E9-4ED9-B049-9DF134A28CC3}" srcId="{9268FCF0-887E-416D-B9D6-A09256787264}" destId="{AE90D2E8-109B-4AA0-A8A0-8DEFF336BEF0}" srcOrd="6" destOrd="0" parTransId="{42E9F5AF-674F-4531-B97E-1132054F8A08}" sibTransId="{D0EBCE46-A2B0-499C-A5BE-434AE1EB249F}"/>
    <dgm:cxn modelId="{ACC53B6A-E856-4662-B637-F1A59BB2ECFF}" type="presOf" srcId="{EFE08563-5370-4251-8168-5B0A6B4203A9}" destId="{F0B556B6-56DB-4A9D-8037-762F872E8CB1}" srcOrd="0" destOrd="5" presId="urn:microsoft.com/office/officeart/2005/8/layout/hList1"/>
    <dgm:cxn modelId="{F4EFAA71-22D8-425D-88CB-ABE3AF3ECAFC}" type="presOf" srcId="{7904DB9C-57C6-469B-A13E-F50664C6E2F5}" destId="{F0B556B6-56DB-4A9D-8037-762F872E8CB1}" srcOrd="0" destOrd="1" presId="urn:microsoft.com/office/officeart/2005/8/layout/hList1"/>
    <dgm:cxn modelId="{4616F452-EE18-4F93-A1E2-702D8C546CA0}" type="presOf" srcId="{DFF4A018-5A44-48DA-B2BF-A2B8DC92CAD3}" destId="{F0B556B6-56DB-4A9D-8037-762F872E8CB1}" srcOrd="0" destOrd="7" presId="urn:microsoft.com/office/officeart/2005/8/layout/hList1"/>
    <dgm:cxn modelId="{85CA0857-53C5-4E7C-AEC9-FA5654541FF0}" srcId="{B355027F-8A5F-4475-BC62-F7343FF8D3DB}" destId="{C74B4960-1351-43F6-AEE3-F3070F64AD49}" srcOrd="4" destOrd="0" parTransId="{738B83AD-84B9-4466-9001-1C9E3E011776}" sibTransId="{389003B0-DCE8-41D7-B7FB-F1B5F5AD6D3E}"/>
    <dgm:cxn modelId="{EC4C4A83-A070-4F2E-B9AF-09EBCC88500F}" type="presOf" srcId="{A991322C-57C5-4731-95A8-FD19E5BE11D1}" destId="{276C95BD-15F8-426B-A317-D6DE8C39E100}" srcOrd="0" destOrd="0" presId="urn:microsoft.com/office/officeart/2005/8/layout/hList1"/>
    <dgm:cxn modelId="{15E4CC85-44FD-44DF-BD96-DF2E7D24637B}" srcId="{A991322C-57C5-4731-95A8-FD19E5BE11D1}" destId="{9268FCF0-887E-416D-B9D6-A09256787264}" srcOrd="1" destOrd="0" parTransId="{2854B8F9-CE6C-4293-9310-36FDA4BF6B64}" sibTransId="{8DEB0DB7-E59C-42E2-8A43-34F078335E9A}"/>
    <dgm:cxn modelId="{B267FE89-4553-427A-A004-3E78558AC176}" srcId="{9268FCF0-887E-416D-B9D6-A09256787264}" destId="{7904DB9C-57C6-469B-A13E-F50664C6E2F5}" srcOrd="1" destOrd="0" parTransId="{80634871-EF4C-43D0-9062-B02391384258}" sibTransId="{CCFF2450-BF21-4871-92A5-468D1735E716}"/>
    <dgm:cxn modelId="{045FDF8C-3004-467B-B437-57BEAB432836}" srcId="{9268FCF0-887E-416D-B9D6-A09256787264}" destId="{B1CEDFCF-B414-41C9-9DD2-918F7A52D01A}" srcOrd="2" destOrd="0" parTransId="{1FF1C198-195A-4468-A34A-1E3474399B86}" sibTransId="{CDFBAF87-E918-4FC4-B070-C84CE26B674F}"/>
    <dgm:cxn modelId="{C6DF2590-D610-4946-AF55-F10A88937C3B}" srcId="{A991322C-57C5-4731-95A8-FD19E5BE11D1}" destId="{B355027F-8A5F-4475-BC62-F7343FF8D3DB}" srcOrd="0" destOrd="0" parTransId="{2F38DEB3-E540-4ABB-AA5A-F48570820D37}" sibTransId="{B8ED7378-7F70-42E9-91D0-EFB115D74B52}"/>
    <dgm:cxn modelId="{128DD490-9754-4F81-B1C0-17470A3E8434}" srcId="{B355027F-8A5F-4475-BC62-F7343FF8D3DB}" destId="{2A732D87-E9A2-4949-996F-A164F9A66E5D}" srcOrd="2" destOrd="0" parTransId="{97539AD1-5864-41ED-A2ED-56080098D748}" sibTransId="{38FD1B04-954E-477F-AFD2-6C865C9588A5}"/>
    <dgm:cxn modelId="{C9308698-562A-47F3-9980-91B6DDE1B16D}" type="presOf" srcId="{C74B4960-1351-43F6-AEE3-F3070F64AD49}" destId="{943B0646-D286-474E-B42F-351EB1050AA4}" srcOrd="0" destOrd="4" presId="urn:microsoft.com/office/officeart/2005/8/layout/hList1"/>
    <dgm:cxn modelId="{185336A3-0307-46F1-A0D7-FE46DDA3B8FA}" type="presOf" srcId="{C4EEF277-CD69-42EE-8B6A-75FE24A67A81}" destId="{943B0646-D286-474E-B42F-351EB1050AA4}" srcOrd="0" destOrd="5" presId="urn:microsoft.com/office/officeart/2005/8/layout/hList1"/>
    <dgm:cxn modelId="{E22214AD-C50C-4EBC-B677-A591F1105823}" type="presOf" srcId="{4938B0DA-4FDE-4FCE-8038-F4A3070A1749}" destId="{F0B556B6-56DB-4A9D-8037-762F872E8CB1}" srcOrd="0" destOrd="3" presId="urn:microsoft.com/office/officeart/2005/8/layout/hList1"/>
    <dgm:cxn modelId="{8F85B2C0-B9AC-4EDD-9B09-79141996088E}" srcId="{9268FCF0-887E-416D-B9D6-A09256787264}" destId="{0DFCC4BD-8E4C-4276-A476-B0DEC508169A}" srcOrd="4" destOrd="0" parTransId="{6BBEBFCE-C783-4ED5-9082-E82D1AB87BD6}" sibTransId="{E1D181AC-B03B-40F6-80BD-7808D2E83F5A}"/>
    <dgm:cxn modelId="{25FC70D9-7545-4B1E-B368-2C66FB19D533}" type="presOf" srcId="{9C642C40-3F2A-4396-990F-AD4E9F46DFA0}" destId="{F0B556B6-56DB-4A9D-8037-762F872E8CB1}" srcOrd="0" destOrd="0" presId="urn:microsoft.com/office/officeart/2005/8/layout/hList1"/>
    <dgm:cxn modelId="{4A76F5DA-C9AD-4A56-A395-E30881E239A5}" type="presOf" srcId="{2A732D87-E9A2-4949-996F-A164F9A66E5D}" destId="{943B0646-D286-474E-B42F-351EB1050AA4}" srcOrd="0" destOrd="2" presId="urn:microsoft.com/office/officeart/2005/8/layout/hList1"/>
    <dgm:cxn modelId="{A3980EED-CB06-48B2-9109-17675DAFA8EA}" srcId="{9268FCF0-887E-416D-B9D6-A09256787264}" destId="{EFE08563-5370-4251-8168-5B0A6B4203A9}" srcOrd="5" destOrd="0" parTransId="{052A3983-1976-4D8C-BBF8-BCD0A47A7294}" sibTransId="{339C14DC-B4AE-4014-8529-3D1E2112F56D}"/>
    <dgm:cxn modelId="{E7C9DEF2-D44B-4B4C-90E4-64D61099F577}" type="presOf" srcId="{B1CEDFCF-B414-41C9-9DD2-918F7A52D01A}" destId="{F0B556B6-56DB-4A9D-8037-762F872E8CB1}" srcOrd="0" destOrd="2" presId="urn:microsoft.com/office/officeart/2005/8/layout/hList1"/>
    <dgm:cxn modelId="{5DADC4F9-41FC-4E1F-A23D-DB6A206F40CC}" srcId="{9268FCF0-887E-416D-B9D6-A09256787264}" destId="{4938B0DA-4FDE-4FCE-8038-F4A3070A1749}" srcOrd="3" destOrd="0" parTransId="{3E7190A5-B510-4AEF-89D1-147C272A2704}" sibTransId="{CE6C78AA-8847-45E9-846B-15C626C4F4E6}"/>
    <dgm:cxn modelId="{13C30BFD-B998-4A48-A6E0-F8A65F45B38E}" type="presOf" srcId="{0DFCC4BD-8E4C-4276-A476-B0DEC508169A}" destId="{F0B556B6-56DB-4A9D-8037-762F872E8CB1}" srcOrd="0" destOrd="4" presId="urn:microsoft.com/office/officeart/2005/8/layout/hList1"/>
    <dgm:cxn modelId="{C0B8EBFF-22E1-4015-BD27-E6C88002006B}" srcId="{B355027F-8A5F-4475-BC62-F7343FF8D3DB}" destId="{83FFEB7F-BE1D-4F84-826B-D204A2DE797F}" srcOrd="3" destOrd="0" parTransId="{5F3BDDD0-F00F-4977-9763-670E1C72DE6E}" sibTransId="{AF2B0553-2F03-45CB-89CC-1E58ED3AB299}"/>
    <dgm:cxn modelId="{F7947FEE-F57D-4CD8-9349-99B2E417D871}" type="presParOf" srcId="{276C95BD-15F8-426B-A317-D6DE8C39E100}" destId="{62B34AC0-2949-47F7-A292-334E49300556}" srcOrd="0" destOrd="0" presId="urn:microsoft.com/office/officeart/2005/8/layout/hList1"/>
    <dgm:cxn modelId="{968FB1FF-CDCF-4323-873F-D1A21186331C}" type="presParOf" srcId="{62B34AC0-2949-47F7-A292-334E49300556}" destId="{641EE54A-28A0-4C07-9845-240FEAC98B09}" srcOrd="0" destOrd="0" presId="urn:microsoft.com/office/officeart/2005/8/layout/hList1"/>
    <dgm:cxn modelId="{C144C27C-6513-4649-BFB1-FEE1D4E18DA0}" type="presParOf" srcId="{62B34AC0-2949-47F7-A292-334E49300556}" destId="{943B0646-D286-474E-B42F-351EB1050AA4}" srcOrd="1" destOrd="0" presId="urn:microsoft.com/office/officeart/2005/8/layout/hList1"/>
    <dgm:cxn modelId="{D8A18836-7D8B-485F-BA3F-264081E86516}" type="presParOf" srcId="{276C95BD-15F8-426B-A317-D6DE8C39E100}" destId="{76E7C6B2-B239-492B-85C4-BAD7E49E151D}" srcOrd="1" destOrd="0" presId="urn:microsoft.com/office/officeart/2005/8/layout/hList1"/>
    <dgm:cxn modelId="{CA536722-AD2D-4CE0-AF22-4EB86B052FA3}" type="presParOf" srcId="{276C95BD-15F8-426B-A317-D6DE8C39E100}" destId="{1FF145F5-6394-4C1C-8A3C-69EDC6BAC05A}" srcOrd="2" destOrd="0" presId="urn:microsoft.com/office/officeart/2005/8/layout/hList1"/>
    <dgm:cxn modelId="{9EC2E634-0BE2-48B1-ACDB-B6118337A4DA}" type="presParOf" srcId="{1FF145F5-6394-4C1C-8A3C-69EDC6BAC05A}" destId="{F4E75589-89F8-4942-B148-8F4124E54046}" srcOrd="0" destOrd="0" presId="urn:microsoft.com/office/officeart/2005/8/layout/hList1"/>
    <dgm:cxn modelId="{60D9EA6E-ED3E-4CFB-8E3E-92654B763088}" type="presParOf" srcId="{1FF145F5-6394-4C1C-8A3C-69EDC6BAC05A}" destId="{F0B556B6-56DB-4A9D-8037-762F872E8C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755D1D-6A92-4096-89B5-6000DCE312D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12794AF-20E7-40BF-9416-BCFDBFE371FD}">
      <dgm:prSet phldrT="[Text]"/>
      <dgm:spPr/>
      <dgm:t>
        <a:bodyPr/>
        <a:lstStyle/>
        <a:p>
          <a:r>
            <a:rPr lang="en-US" dirty="0"/>
            <a:t>DMV</a:t>
          </a:r>
        </a:p>
      </dgm:t>
    </dgm:pt>
    <dgm:pt modelId="{B1E41B8D-88E7-4DA9-BE87-5C3F03B12B03}" type="parTrans" cxnId="{BFEE7E1F-4E7C-439D-8E58-321D1760B4E3}">
      <dgm:prSet/>
      <dgm:spPr/>
      <dgm:t>
        <a:bodyPr/>
        <a:lstStyle/>
        <a:p>
          <a:endParaRPr lang="en-US"/>
        </a:p>
      </dgm:t>
    </dgm:pt>
    <dgm:pt modelId="{4FAA19C2-8AFB-45DC-A1CC-4FC57C1CD6DB}" type="sibTrans" cxnId="{BFEE7E1F-4E7C-439D-8E58-321D1760B4E3}">
      <dgm:prSet/>
      <dgm:spPr/>
      <dgm:t>
        <a:bodyPr/>
        <a:lstStyle/>
        <a:p>
          <a:endParaRPr lang="en-US"/>
        </a:p>
      </dgm:t>
    </dgm:pt>
    <dgm:pt modelId="{3AD98152-AF6C-443A-B90E-28EF6CB108BE}">
      <dgm:prSet phldrT="[Text]"/>
      <dgm:spPr/>
      <dgm:t>
        <a:bodyPr/>
        <a:lstStyle/>
        <a:p>
          <a:r>
            <a:rPr lang="en-US" dirty="0"/>
            <a:t>9-1-1</a:t>
          </a:r>
        </a:p>
      </dgm:t>
    </dgm:pt>
    <dgm:pt modelId="{E01AF463-B6FC-4189-B60D-9391DA7D5336}" type="parTrans" cxnId="{6F40DE9C-1884-44ED-8509-647DB5F50876}">
      <dgm:prSet/>
      <dgm:spPr/>
      <dgm:t>
        <a:bodyPr/>
        <a:lstStyle/>
        <a:p>
          <a:endParaRPr lang="en-US"/>
        </a:p>
      </dgm:t>
    </dgm:pt>
    <dgm:pt modelId="{6450DF4F-15A1-4144-B46F-A5E0F2864FB7}" type="sibTrans" cxnId="{6F40DE9C-1884-44ED-8509-647DB5F50876}">
      <dgm:prSet/>
      <dgm:spPr/>
      <dgm:t>
        <a:bodyPr/>
        <a:lstStyle/>
        <a:p>
          <a:endParaRPr lang="en-US"/>
        </a:p>
      </dgm:t>
    </dgm:pt>
    <dgm:pt modelId="{E87B4EE5-CD1F-4BD3-9E8F-0239ABECA02E}">
      <dgm:prSet phldrT="[Text]"/>
      <dgm:spPr/>
      <dgm:t>
        <a:bodyPr/>
        <a:lstStyle/>
        <a:p>
          <a:r>
            <a:rPr lang="en-US" dirty="0"/>
            <a:t>Contacting government about taxes</a:t>
          </a:r>
        </a:p>
      </dgm:t>
    </dgm:pt>
    <dgm:pt modelId="{71F099DE-8A1B-4626-A714-F0CD3529F3E7}" type="parTrans" cxnId="{4CAF4622-00F6-4A87-AA2C-C995DF9749F4}">
      <dgm:prSet/>
      <dgm:spPr/>
      <dgm:t>
        <a:bodyPr/>
        <a:lstStyle/>
        <a:p>
          <a:endParaRPr lang="en-US"/>
        </a:p>
      </dgm:t>
    </dgm:pt>
    <dgm:pt modelId="{C017664F-B534-482B-B7C6-1845B756DC2E}" type="sibTrans" cxnId="{4CAF4622-00F6-4A87-AA2C-C995DF9749F4}">
      <dgm:prSet/>
      <dgm:spPr/>
      <dgm:t>
        <a:bodyPr/>
        <a:lstStyle/>
        <a:p>
          <a:endParaRPr lang="en-US"/>
        </a:p>
      </dgm:t>
    </dgm:pt>
    <dgm:pt modelId="{363659D5-BEEB-4523-8753-C3AE34029E89}">
      <dgm:prSet phldrT="[Text]"/>
      <dgm:spPr/>
      <dgm:t>
        <a:bodyPr/>
        <a:lstStyle/>
        <a:p>
          <a:r>
            <a:rPr lang="en-US" dirty="0"/>
            <a:t>52% have contacted</a:t>
          </a:r>
        </a:p>
      </dgm:t>
    </dgm:pt>
    <dgm:pt modelId="{31FB0DCC-C69F-476D-96CA-2F4C0942A89D}" type="parTrans" cxnId="{3396A176-367B-430D-B64A-C5C4D4BE6043}">
      <dgm:prSet/>
      <dgm:spPr/>
      <dgm:t>
        <a:bodyPr/>
        <a:lstStyle/>
        <a:p>
          <a:endParaRPr lang="en-US"/>
        </a:p>
      </dgm:t>
    </dgm:pt>
    <dgm:pt modelId="{55531B28-9241-4F38-8280-98269840C5A7}" type="sibTrans" cxnId="{3396A176-367B-430D-B64A-C5C4D4BE6043}">
      <dgm:prSet/>
      <dgm:spPr/>
      <dgm:t>
        <a:bodyPr/>
        <a:lstStyle/>
        <a:p>
          <a:endParaRPr lang="en-US"/>
        </a:p>
      </dgm:t>
    </dgm:pt>
    <dgm:pt modelId="{6897953F-FFAD-4A34-9EF3-EA2481976FB0}">
      <dgm:prSet phldrT="[Text]"/>
      <dgm:spPr/>
      <dgm:t>
        <a:bodyPr/>
        <a:lstStyle/>
        <a:p>
          <a:r>
            <a:rPr lang="en-US" dirty="0"/>
            <a:t>65% of those report excellent/good service</a:t>
          </a:r>
        </a:p>
      </dgm:t>
    </dgm:pt>
    <dgm:pt modelId="{46D9F7C7-1D59-4694-87D0-DAA10DF270C2}" type="parTrans" cxnId="{B8D90E9F-FF41-4D72-AD40-AAC5B757A2CC}">
      <dgm:prSet/>
      <dgm:spPr/>
      <dgm:t>
        <a:bodyPr/>
        <a:lstStyle/>
        <a:p>
          <a:endParaRPr lang="en-US"/>
        </a:p>
      </dgm:t>
    </dgm:pt>
    <dgm:pt modelId="{A233D185-AD13-4182-9EAA-484EFCB6BBE6}" type="sibTrans" cxnId="{B8D90E9F-FF41-4D72-AD40-AAC5B757A2CC}">
      <dgm:prSet/>
      <dgm:spPr/>
      <dgm:t>
        <a:bodyPr/>
        <a:lstStyle/>
        <a:p>
          <a:endParaRPr lang="en-US"/>
        </a:p>
      </dgm:t>
    </dgm:pt>
    <dgm:pt modelId="{D4D91DF5-77F3-4AED-8526-0F3A2D2C9F9B}">
      <dgm:prSet phldrT="[Text]"/>
      <dgm:spPr/>
      <dgm:t>
        <a:bodyPr/>
        <a:lstStyle/>
        <a:p>
          <a:r>
            <a:rPr lang="en-US" dirty="0"/>
            <a:t>26% have contacted</a:t>
          </a:r>
        </a:p>
      </dgm:t>
    </dgm:pt>
    <dgm:pt modelId="{C7A7F1E4-B00E-4505-98AD-E34EB0987B6A}" type="parTrans" cxnId="{3EE903E6-532A-4E2C-A301-8A9F66B030CE}">
      <dgm:prSet/>
      <dgm:spPr/>
      <dgm:t>
        <a:bodyPr/>
        <a:lstStyle/>
        <a:p>
          <a:endParaRPr lang="en-US"/>
        </a:p>
      </dgm:t>
    </dgm:pt>
    <dgm:pt modelId="{2AA42401-6DAF-4BD9-84C5-F9EDB4944B29}" type="sibTrans" cxnId="{3EE903E6-532A-4E2C-A301-8A9F66B030CE}">
      <dgm:prSet/>
      <dgm:spPr/>
      <dgm:t>
        <a:bodyPr/>
        <a:lstStyle/>
        <a:p>
          <a:endParaRPr lang="en-US"/>
        </a:p>
      </dgm:t>
    </dgm:pt>
    <dgm:pt modelId="{0580B38E-4674-49B5-8200-5B6399741398}">
      <dgm:prSet phldrT="[Text]"/>
      <dgm:spPr/>
      <dgm:t>
        <a:bodyPr/>
        <a:lstStyle/>
        <a:p>
          <a:r>
            <a:rPr lang="en-US" dirty="0"/>
            <a:t>76% of those report excellent/good service</a:t>
          </a:r>
        </a:p>
      </dgm:t>
    </dgm:pt>
    <dgm:pt modelId="{4B2181CD-B092-499B-948E-C923CF373B46}" type="parTrans" cxnId="{E41F7CE3-30CC-41A4-8D52-1B836BECBCC5}">
      <dgm:prSet/>
      <dgm:spPr/>
      <dgm:t>
        <a:bodyPr/>
        <a:lstStyle/>
        <a:p>
          <a:endParaRPr lang="en-US"/>
        </a:p>
      </dgm:t>
    </dgm:pt>
    <dgm:pt modelId="{09A50420-E41A-4FFC-A862-D180F18B624C}" type="sibTrans" cxnId="{E41F7CE3-30CC-41A4-8D52-1B836BECBCC5}">
      <dgm:prSet/>
      <dgm:spPr/>
      <dgm:t>
        <a:bodyPr/>
        <a:lstStyle/>
        <a:p>
          <a:endParaRPr lang="en-US"/>
        </a:p>
      </dgm:t>
    </dgm:pt>
    <dgm:pt modelId="{09FC0DED-2850-4353-9EDE-1EEE0609F9A0}">
      <dgm:prSet phldrT="[Text]"/>
      <dgm:spPr/>
      <dgm:t>
        <a:bodyPr/>
        <a:lstStyle/>
        <a:p>
          <a:r>
            <a:rPr lang="en-US" dirty="0"/>
            <a:t>17% have contacted</a:t>
          </a:r>
        </a:p>
      </dgm:t>
    </dgm:pt>
    <dgm:pt modelId="{8A6C063A-A5D5-465A-9B27-36218A5BC767}" type="parTrans" cxnId="{8905CC0B-99A5-49BE-B22E-5A52E559256B}">
      <dgm:prSet/>
      <dgm:spPr/>
      <dgm:t>
        <a:bodyPr/>
        <a:lstStyle/>
        <a:p>
          <a:endParaRPr lang="en-US"/>
        </a:p>
      </dgm:t>
    </dgm:pt>
    <dgm:pt modelId="{27A2E33C-AB74-40D4-A2AA-A36BF763529E}" type="sibTrans" cxnId="{8905CC0B-99A5-49BE-B22E-5A52E559256B}">
      <dgm:prSet/>
      <dgm:spPr/>
      <dgm:t>
        <a:bodyPr/>
        <a:lstStyle/>
        <a:p>
          <a:endParaRPr lang="en-US"/>
        </a:p>
      </dgm:t>
    </dgm:pt>
    <dgm:pt modelId="{4CACB6FA-1239-4BD0-876A-3A69036AF9FA}">
      <dgm:prSet phldrT="[Text]"/>
      <dgm:spPr/>
      <dgm:t>
        <a:bodyPr/>
        <a:lstStyle/>
        <a:p>
          <a:r>
            <a:rPr lang="en-US" dirty="0"/>
            <a:t>40% report excellent/good service</a:t>
          </a:r>
        </a:p>
      </dgm:t>
    </dgm:pt>
    <dgm:pt modelId="{005ED1FA-014A-4336-91BE-DECA721F745E}" type="parTrans" cxnId="{696694B2-2890-4345-9779-BB322743E437}">
      <dgm:prSet/>
      <dgm:spPr/>
      <dgm:t>
        <a:bodyPr/>
        <a:lstStyle/>
        <a:p>
          <a:endParaRPr lang="en-US"/>
        </a:p>
      </dgm:t>
    </dgm:pt>
    <dgm:pt modelId="{DE170076-0467-44BC-BCEE-8CA75D1B1121}" type="sibTrans" cxnId="{696694B2-2890-4345-9779-BB322743E437}">
      <dgm:prSet/>
      <dgm:spPr/>
      <dgm:t>
        <a:bodyPr/>
        <a:lstStyle/>
        <a:p>
          <a:endParaRPr lang="en-US"/>
        </a:p>
      </dgm:t>
    </dgm:pt>
    <dgm:pt modelId="{51B47563-94C2-420E-BEFD-735FA0C36630}" type="pres">
      <dgm:prSet presAssocID="{BD755D1D-6A92-4096-89B5-6000DCE312D8}" presName="linear" presStyleCnt="0">
        <dgm:presLayoutVars>
          <dgm:dir/>
          <dgm:animLvl val="lvl"/>
          <dgm:resizeHandles val="exact"/>
        </dgm:presLayoutVars>
      </dgm:prSet>
      <dgm:spPr/>
    </dgm:pt>
    <dgm:pt modelId="{625D44F8-0200-42EF-BCE5-25819609A98B}" type="pres">
      <dgm:prSet presAssocID="{112794AF-20E7-40BF-9416-BCFDBFE371FD}" presName="parentLin" presStyleCnt="0"/>
      <dgm:spPr/>
    </dgm:pt>
    <dgm:pt modelId="{9AE4B8F6-3A6C-40C6-9238-F824F4A00256}" type="pres">
      <dgm:prSet presAssocID="{112794AF-20E7-40BF-9416-BCFDBFE371FD}" presName="parentLeftMargin" presStyleLbl="node1" presStyleIdx="0" presStyleCnt="3"/>
      <dgm:spPr/>
    </dgm:pt>
    <dgm:pt modelId="{17C8C25A-DB9B-4B71-954E-196A9C3838B0}" type="pres">
      <dgm:prSet presAssocID="{112794AF-20E7-40BF-9416-BCFDBFE371FD}" presName="parentText" presStyleLbl="node1" presStyleIdx="0" presStyleCnt="3">
        <dgm:presLayoutVars>
          <dgm:chMax val="0"/>
          <dgm:bulletEnabled val="1"/>
        </dgm:presLayoutVars>
      </dgm:prSet>
      <dgm:spPr/>
    </dgm:pt>
    <dgm:pt modelId="{E6068B9E-E983-450D-B66B-55700925EC6C}" type="pres">
      <dgm:prSet presAssocID="{112794AF-20E7-40BF-9416-BCFDBFE371FD}" presName="negativeSpace" presStyleCnt="0"/>
      <dgm:spPr/>
    </dgm:pt>
    <dgm:pt modelId="{B65507C9-EFA5-4E26-AB0B-6BE585FB8D7D}" type="pres">
      <dgm:prSet presAssocID="{112794AF-20E7-40BF-9416-BCFDBFE371FD}" presName="childText" presStyleLbl="conFgAcc1" presStyleIdx="0" presStyleCnt="3">
        <dgm:presLayoutVars>
          <dgm:bulletEnabled val="1"/>
        </dgm:presLayoutVars>
      </dgm:prSet>
      <dgm:spPr/>
    </dgm:pt>
    <dgm:pt modelId="{7C896401-40AF-4933-94EC-6FB7D6DEBE7F}" type="pres">
      <dgm:prSet presAssocID="{4FAA19C2-8AFB-45DC-A1CC-4FC57C1CD6DB}" presName="spaceBetweenRectangles" presStyleCnt="0"/>
      <dgm:spPr/>
    </dgm:pt>
    <dgm:pt modelId="{9E81ED7A-986B-4D59-A0A7-E2D6C416C835}" type="pres">
      <dgm:prSet presAssocID="{3AD98152-AF6C-443A-B90E-28EF6CB108BE}" presName="parentLin" presStyleCnt="0"/>
      <dgm:spPr/>
    </dgm:pt>
    <dgm:pt modelId="{4DB928F4-EAB4-40FA-8E67-D70E89D5C537}" type="pres">
      <dgm:prSet presAssocID="{3AD98152-AF6C-443A-B90E-28EF6CB108BE}" presName="parentLeftMargin" presStyleLbl="node1" presStyleIdx="0" presStyleCnt="3"/>
      <dgm:spPr/>
    </dgm:pt>
    <dgm:pt modelId="{E18F1183-0F7F-46D9-A6AF-CC5426D6A157}" type="pres">
      <dgm:prSet presAssocID="{3AD98152-AF6C-443A-B90E-28EF6CB108BE}" presName="parentText" presStyleLbl="node1" presStyleIdx="1" presStyleCnt="3">
        <dgm:presLayoutVars>
          <dgm:chMax val="0"/>
          <dgm:bulletEnabled val="1"/>
        </dgm:presLayoutVars>
      </dgm:prSet>
      <dgm:spPr/>
    </dgm:pt>
    <dgm:pt modelId="{FCF1888B-C067-4C38-AD17-309098E03627}" type="pres">
      <dgm:prSet presAssocID="{3AD98152-AF6C-443A-B90E-28EF6CB108BE}" presName="negativeSpace" presStyleCnt="0"/>
      <dgm:spPr/>
    </dgm:pt>
    <dgm:pt modelId="{FD753285-0BCF-47AA-ABA6-1CB44519BEB4}" type="pres">
      <dgm:prSet presAssocID="{3AD98152-AF6C-443A-B90E-28EF6CB108BE}" presName="childText" presStyleLbl="conFgAcc1" presStyleIdx="1" presStyleCnt="3">
        <dgm:presLayoutVars>
          <dgm:bulletEnabled val="1"/>
        </dgm:presLayoutVars>
      </dgm:prSet>
      <dgm:spPr/>
    </dgm:pt>
    <dgm:pt modelId="{5B2FC5ED-4556-4573-985D-C900206F7709}" type="pres">
      <dgm:prSet presAssocID="{6450DF4F-15A1-4144-B46F-A5E0F2864FB7}" presName="spaceBetweenRectangles" presStyleCnt="0"/>
      <dgm:spPr/>
    </dgm:pt>
    <dgm:pt modelId="{B51475F9-0620-4F31-A5FB-7CB1653BD121}" type="pres">
      <dgm:prSet presAssocID="{E87B4EE5-CD1F-4BD3-9E8F-0239ABECA02E}" presName="parentLin" presStyleCnt="0"/>
      <dgm:spPr/>
    </dgm:pt>
    <dgm:pt modelId="{332BF136-53E1-4865-BBF7-545AFC849438}" type="pres">
      <dgm:prSet presAssocID="{E87B4EE5-CD1F-4BD3-9E8F-0239ABECA02E}" presName="parentLeftMargin" presStyleLbl="node1" presStyleIdx="1" presStyleCnt="3"/>
      <dgm:spPr/>
    </dgm:pt>
    <dgm:pt modelId="{EA7E5C58-673F-4490-893E-3C2A6EA35558}" type="pres">
      <dgm:prSet presAssocID="{E87B4EE5-CD1F-4BD3-9E8F-0239ABECA02E}" presName="parentText" presStyleLbl="node1" presStyleIdx="2" presStyleCnt="3">
        <dgm:presLayoutVars>
          <dgm:chMax val="0"/>
          <dgm:bulletEnabled val="1"/>
        </dgm:presLayoutVars>
      </dgm:prSet>
      <dgm:spPr/>
    </dgm:pt>
    <dgm:pt modelId="{38C3B4ED-5C44-4F77-A847-952E440B670D}" type="pres">
      <dgm:prSet presAssocID="{E87B4EE5-CD1F-4BD3-9E8F-0239ABECA02E}" presName="negativeSpace" presStyleCnt="0"/>
      <dgm:spPr/>
    </dgm:pt>
    <dgm:pt modelId="{4E6F4817-90DD-4B32-A59F-AC4E5BF0079E}" type="pres">
      <dgm:prSet presAssocID="{E87B4EE5-CD1F-4BD3-9E8F-0239ABECA02E}" presName="childText" presStyleLbl="conFgAcc1" presStyleIdx="2" presStyleCnt="3">
        <dgm:presLayoutVars>
          <dgm:bulletEnabled val="1"/>
        </dgm:presLayoutVars>
      </dgm:prSet>
      <dgm:spPr/>
    </dgm:pt>
  </dgm:ptLst>
  <dgm:cxnLst>
    <dgm:cxn modelId="{C9336B0A-D6D0-4DFF-B640-9733965A9893}" type="presOf" srcId="{3AD98152-AF6C-443A-B90E-28EF6CB108BE}" destId="{E18F1183-0F7F-46D9-A6AF-CC5426D6A157}" srcOrd="1" destOrd="0" presId="urn:microsoft.com/office/officeart/2005/8/layout/list1"/>
    <dgm:cxn modelId="{8905CC0B-99A5-49BE-B22E-5A52E559256B}" srcId="{E87B4EE5-CD1F-4BD3-9E8F-0239ABECA02E}" destId="{09FC0DED-2850-4353-9EDE-1EEE0609F9A0}" srcOrd="0" destOrd="0" parTransId="{8A6C063A-A5D5-465A-9B27-36218A5BC767}" sibTransId="{27A2E33C-AB74-40D4-A2AA-A36BF763529E}"/>
    <dgm:cxn modelId="{FB532311-E8B1-48FD-B292-E6F54CA1C91B}" type="presOf" srcId="{4CACB6FA-1239-4BD0-876A-3A69036AF9FA}" destId="{4E6F4817-90DD-4B32-A59F-AC4E5BF0079E}" srcOrd="0" destOrd="1" presId="urn:microsoft.com/office/officeart/2005/8/layout/list1"/>
    <dgm:cxn modelId="{17991B19-85A7-43D2-A841-8599ABE983D3}" type="presOf" srcId="{363659D5-BEEB-4523-8753-C3AE34029E89}" destId="{B65507C9-EFA5-4E26-AB0B-6BE585FB8D7D}" srcOrd="0" destOrd="0" presId="urn:microsoft.com/office/officeart/2005/8/layout/list1"/>
    <dgm:cxn modelId="{7C64071C-E85C-48E4-90FB-75511D4B8A6C}" type="presOf" srcId="{D4D91DF5-77F3-4AED-8526-0F3A2D2C9F9B}" destId="{FD753285-0BCF-47AA-ABA6-1CB44519BEB4}" srcOrd="0" destOrd="0" presId="urn:microsoft.com/office/officeart/2005/8/layout/list1"/>
    <dgm:cxn modelId="{BFEE7E1F-4E7C-439D-8E58-321D1760B4E3}" srcId="{BD755D1D-6A92-4096-89B5-6000DCE312D8}" destId="{112794AF-20E7-40BF-9416-BCFDBFE371FD}" srcOrd="0" destOrd="0" parTransId="{B1E41B8D-88E7-4DA9-BE87-5C3F03B12B03}" sibTransId="{4FAA19C2-8AFB-45DC-A1CC-4FC57C1CD6DB}"/>
    <dgm:cxn modelId="{4CAF4622-00F6-4A87-AA2C-C995DF9749F4}" srcId="{BD755D1D-6A92-4096-89B5-6000DCE312D8}" destId="{E87B4EE5-CD1F-4BD3-9E8F-0239ABECA02E}" srcOrd="2" destOrd="0" parTransId="{71F099DE-8A1B-4626-A714-F0CD3529F3E7}" sibTransId="{C017664F-B534-482B-B7C6-1845B756DC2E}"/>
    <dgm:cxn modelId="{3396A176-367B-430D-B64A-C5C4D4BE6043}" srcId="{112794AF-20E7-40BF-9416-BCFDBFE371FD}" destId="{363659D5-BEEB-4523-8753-C3AE34029E89}" srcOrd="0" destOrd="0" parTransId="{31FB0DCC-C69F-476D-96CA-2F4C0942A89D}" sibTransId="{55531B28-9241-4F38-8280-98269840C5A7}"/>
    <dgm:cxn modelId="{2B2FDE58-F39F-4463-9CAD-1DFCD2610074}" type="presOf" srcId="{6897953F-FFAD-4A34-9EF3-EA2481976FB0}" destId="{B65507C9-EFA5-4E26-AB0B-6BE585FB8D7D}" srcOrd="0" destOrd="1" presId="urn:microsoft.com/office/officeart/2005/8/layout/list1"/>
    <dgm:cxn modelId="{7E86848A-8FFA-408B-8CFD-BB94F14CA8A3}" type="presOf" srcId="{112794AF-20E7-40BF-9416-BCFDBFE371FD}" destId="{17C8C25A-DB9B-4B71-954E-196A9C3838B0}" srcOrd="1" destOrd="0" presId="urn:microsoft.com/office/officeart/2005/8/layout/list1"/>
    <dgm:cxn modelId="{B31D7E8F-2DD7-44CB-9DF2-1728F6FD2089}" type="presOf" srcId="{09FC0DED-2850-4353-9EDE-1EEE0609F9A0}" destId="{4E6F4817-90DD-4B32-A59F-AC4E5BF0079E}" srcOrd="0" destOrd="0" presId="urn:microsoft.com/office/officeart/2005/8/layout/list1"/>
    <dgm:cxn modelId="{6F40DE9C-1884-44ED-8509-647DB5F50876}" srcId="{BD755D1D-6A92-4096-89B5-6000DCE312D8}" destId="{3AD98152-AF6C-443A-B90E-28EF6CB108BE}" srcOrd="1" destOrd="0" parTransId="{E01AF463-B6FC-4189-B60D-9391DA7D5336}" sibTransId="{6450DF4F-15A1-4144-B46F-A5E0F2864FB7}"/>
    <dgm:cxn modelId="{B8D90E9F-FF41-4D72-AD40-AAC5B757A2CC}" srcId="{112794AF-20E7-40BF-9416-BCFDBFE371FD}" destId="{6897953F-FFAD-4A34-9EF3-EA2481976FB0}" srcOrd="1" destOrd="0" parTransId="{46D9F7C7-1D59-4694-87D0-DAA10DF270C2}" sibTransId="{A233D185-AD13-4182-9EAA-484EFCB6BBE6}"/>
    <dgm:cxn modelId="{B744BCA0-538B-409A-80B7-F042A020154C}" type="presOf" srcId="{0580B38E-4674-49B5-8200-5B6399741398}" destId="{FD753285-0BCF-47AA-ABA6-1CB44519BEB4}" srcOrd="0" destOrd="1" presId="urn:microsoft.com/office/officeart/2005/8/layout/list1"/>
    <dgm:cxn modelId="{696694B2-2890-4345-9779-BB322743E437}" srcId="{E87B4EE5-CD1F-4BD3-9E8F-0239ABECA02E}" destId="{4CACB6FA-1239-4BD0-876A-3A69036AF9FA}" srcOrd="1" destOrd="0" parTransId="{005ED1FA-014A-4336-91BE-DECA721F745E}" sibTransId="{DE170076-0467-44BC-BCEE-8CA75D1B1121}"/>
    <dgm:cxn modelId="{C5FC90C0-5DED-4D08-A4E1-C2B4A951261F}" type="presOf" srcId="{112794AF-20E7-40BF-9416-BCFDBFE371FD}" destId="{9AE4B8F6-3A6C-40C6-9238-F824F4A00256}" srcOrd="0" destOrd="0" presId="urn:microsoft.com/office/officeart/2005/8/layout/list1"/>
    <dgm:cxn modelId="{42C81EC4-A373-4396-9910-FC4EBDB2C86D}" type="presOf" srcId="{E87B4EE5-CD1F-4BD3-9E8F-0239ABECA02E}" destId="{332BF136-53E1-4865-BBF7-545AFC849438}" srcOrd="0" destOrd="0" presId="urn:microsoft.com/office/officeart/2005/8/layout/list1"/>
    <dgm:cxn modelId="{D7D29FC7-682D-4377-8435-59B8DFA16C10}" type="presOf" srcId="{E87B4EE5-CD1F-4BD3-9E8F-0239ABECA02E}" destId="{EA7E5C58-673F-4490-893E-3C2A6EA35558}" srcOrd="1" destOrd="0" presId="urn:microsoft.com/office/officeart/2005/8/layout/list1"/>
    <dgm:cxn modelId="{9B8E79D2-08FE-4BD7-A762-322365A55BCE}" type="presOf" srcId="{3AD98152-AF6C-443A-B90E-28EF6CB108BE}" destId="{4DB928F4-EAB4-40FA-8E67-D70E89D5C537}" srcOrd="0" destOrd="0" presId="urn:microsoft.com/office/officeart/2005/8/layout/list1"/>
    <dgm:cxn modelId="{E41F7CE3-30CC-41A4-8D52-1B836BECBCC5}" srcId="{3AD98152-AF6C-443A-B90E-28EF6CB108BE}" destId="{0580B38E-4674-49B5-8200-5B6399741398}" srcOrd="1" destOrd="0" parTransId="{4B2181CD-B092-499B-948E-C923CF373B46}" sibTransId="{09A50420-E41A-4FFC-A862-D180F18B624C}"/>
    <dgm:cxn modelId="{3EE903E6-532A-4E2C-A301-8A9F66B030CE}" srcId="{3AD98152-AF6C-443A-B90E-28EF6CB108BE}" destId="{D4D91DF5-77F3-4AED-8526-0F3A2D2C9F9B}" srcOrd="0" destOrd="0" parTransId="{C7A7F1E4-B00E-4505-98AD-E34EB0987B6A}" sibTransId="{2AA42401-6DAF-4BD9-84C5-F9EDB4944B29}"/>
    <dgm:cxn modelId="{7BD839F5-822F-4455-B342-5132E97D2807}" type="presOf" srcId="{BD755D1D-6A92-4096-89B5-6000DCE312D8}" destId="{51B47563-94C2-420E-BEFD-735FA0C36630}" srcOrd="0" destOrd="0" presId="urn:microsoft.com/office/officeart/2005/8/layout/list1"/>
    <dgm:cxn modelId="{9418C142-5169-456F-9937-872D484ED32D}" type="presParOf" srcId="{51B47563-94C2-420E-BEFD-735FA0C36630}" destId="{625D44F8-0200-42EF-BCE5-25819609A98B}" srcOrd="0" destOrd="0" presId="urn:microsoft.com/office/officeart/2005/8/layout/list1"/>
    <dgm:cxn modelId="{CC1CCB07-38A8-4150-8AD1-9CB04439E02B}" type="presParOf" srcId="{625D44F8-0200-42EF-BCE5-25819609A98B}" destId="{9AE4B8F6-3A6C-40C6-9238-F824F4A00256}" srcOrd="0" destOrd="0" presId="urn:microsoft.com/office/officeart/2005/8/layout/list1"/>
    <dgm:cxn modelId="{88EF5292-3FC0-4D76-A8D0-71080EDB71BB}" type="presParOf" srcId="{625D44F8-0200-42EF-BCE5-25819609A98B}" destId="{17C8C25A-DB9B-4B71-954E-196A9C3838B0}" srcOrd="1" destOrd="0" presId="urn:microsoft.com/office/officeart/2005/8/layout/list1"/>
    <dgm:cxn modelId="{5289BE5A-47B0-4597-8BE0-6CD084D32856}" type="presParOf" srcId="{51B47563-94C2-420E-BEFD-735FA0C36630}" destId="{E6068B9E-E983-450D-B66B-55700925EC6C}" srcOrd="1" destOrd="0" presId="urn:microsoft.com/office/officeart/2005/8/layout/list1"/>
    <dgm:cxn modelId="{3EEA63D2-1199-4509-86D4-5BB34DE5BC4A}" type="presParOf" srcId="{51B47563-94C2-420E-BEFD-735FA0C36630}" destId="{B65507C9-EFA5-4E26-AB0B-6BE585FB8D7D}" srcOrd="2" destOrd="0" presId="urn:microsoft.com/office/officeart/2005/8/layout/list1"/>
    <dgm:cxn modelId="{741906A2-7CBB-4026-8B98-7930458D38B7}" type="presParOf" srcId="{51B47563-94C2-420E-BEFD-735FA0C36630}" destId="{7C896401-40AF-4933-94EC-6FB7D6DEBE7F}" srcOrd="3" destOrd="0" presId="urn:microsoft.com/office/officeart/2005/8/layout/list1"/>
    <dgm:cxn modelId="{5BD897B6-E322-4214-814B-758C2D56B4A0}" type="presParOf" srcId="{51B47563-94C2-420E-BEFD-735FA0C36630}" destId="{9E81ED7A-986B-4D59-A0A7-E2D6C416C835}" srcOrd="4" destOrd="0" presId="urn:microsoft.com/office/officeart/2005/8/layout/list1"/>
    <dgm:cxn modelId="{738CE386-305A-439D-8126-AA92546E2D50}" type="presParOf" srcId="{9E81ED7A-986B-4D59-A0A7-E2D6C416C835}" destId="{4DB928F4-EAB4-40FA-8E67-D70E89D5C537}" srcOrd="0" destOrd="0" presId="urn:microsoft.com/office/officeart/2005/8/layout/list1"/>
    <dgm:cxn modelId="{048E4CBC-82CC-4A0B-BF88-BFCF4A2F0C48}" type="presParOf" srcId="{9E81ED7A-986B-4D59-A0A7-E2D6C416C835}" destId="{E18F1183-0F7F-46D9-A6AF-CC5426D6A157}" srcOrd="1" destOrd="0" presId="urn:microsoft.com/office/officeart/2005/8/layout/list1"/>
    <dgm:cxn modelId="{1397B4B8-9573-4D48-AF4B-CBC46B70D2A6}" type="presParOf" srcId="{51B47563-94C2-420E-BEFD-735FA0C36630}" destId="{FCF1888B-C067-4C38-AD17-309098E03627}" srcOrd="5" destOrd="0" presId="urn:microsoft.com/office/officeart/2005/8/layout/list1"/>
    <dgm:cxn modelId="{914B04D0-67DA-4EE6-98C6-551B6AAF9F71}" type="presParOf" srcId="{51B47563-94C2-420E-BEFD-735FA0C36630}" destId="{FD753285-0BCF-47AA-ABA6-1CB44519BEB4}" srcOrd="6" destOrd="0" presId="urn:microsoft.com/office/officeart/2005/8/layout/list1"/>
    <dgm:cxn modelId="{14D2BDF1-5E64-4F29-AEDC-5DDD9EDD4E1E}" type="presParOf" srcId="{51B47563-94C2-420E-BEFD-735FA0C36630}" destId="{5B2FC5ED-4556-4573-985D-C900206F7709}" srcOrd="7" destOrd="0" presId="urn:microsoft.com/office/officeart/2005/8/layout/list1"/>
    <dgm:cxn modelId="{E42F3EE8-111C-4AD7-A1CD-998D7B58E0A1}" type="presParOf" srcId="{51B47563-94C2-420E-BEFD-735FA0C36630}" destId="{B51475F9-0620-4F31-A5FB-7CB1653BD121}" srcOrd="8" destOrd="0" presId="urn:microsoft.com/office/officeart/2005/8/layout/list1"/>
    <dgm:cxn modelId="{14FFFDFE-D3A7-4355-8B98-EC10ECC31481}" type="presParOf" srcId="{B51475F9-0620-4F31-A5FB-7CB1653BD121}" destId="{332BF136-53E1-4865-BBF7-545AFC849438}" srcOrd="0" destOrd="0" presId="urn:microsoft.com/office/officeart/2005/8/layout/list1"/>
    <dgm:cxn modelId="{745081F1-B376-4D47-8F97-27FEEBD695A6}" type="presParOf" srcId="{B51475F9-0620-4F31-A5FB-7CB1653BD121}" destId="{EA7E5C58-673F-4490-893E-3C2A6EA35558}" srcOrd="1" destOrd="0" presId="urn:microsoft.com/office/officeart/2005/8/layout/list1"/>
    <dgm:cxn modelId="{D9A51C55-76A0-430C-B003-5BB96A97702C}" type="presParOf" srcId="{51B47563-94C2-420E-BEFD-735FA0C36630}" destId="{38C3B4ED-5C44-4F77-A847-952E440B670D}" srcOrd="9" destOrd="0" presId="urn:microsoft.com/office/officeart/2005/8/layout/list1"/>
    <dgm:cxn modelId="{BFE025CC-C8C8-47DF-A3A8-6ACE8753976B}" type="presParOf" srcId="{51B47563-94C2-420E-BEFD-735FA0C36630}" destId="{4E6F4817-90DD-4B32-A59F-AC4E5BF0079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EC63C5-99EB-4D11-BD15-8F64BA74B970}">
      <dsp:nvSpPr>
        <dsp:cNvPr id="0" name=""/>
        <dsp:cNvSpPr/>
      </dsp:nvSpPr>
      <dsp:spPr>
        <a:xfrm>
          <a:off x="2766" y="0"/>
          <a:ext cx="1659636" cy="1918329"/>
        </a:xfrm>
        <a:prstGeom prst="upArrow">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E505C58-EACD-480D-95D8-A9E36D743C43}">
      <dsp:nvSpPr>
        <dsp:cNvPr id="0" name=""/>
        <dsp:cNvSpPr/>
      </dsp:nvSpPr>
      <dsp:spPr>
        <a:xfrm>
          <a:off x="1712191" y="0"/>
          <a:ext cx="2816352" cy="1918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0"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latin typeface="+mn-lt"/>
              <a:cs typeface="Segoe UI Semibold" panose="020B0702040204020203" pitchFamily="34" charset="0"/>
            </a:rPr>
            <a:t>Highest quality ratings</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Public libraries</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Fire protection</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Art and cultural events and programs</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Bus service</a:t>
          </a:r>
        </a:p>
      </dsp:txBody>
      <dsp:txXfrm>
        <a:off x="1712191" y="0"/>
        <a:ext cx="2816352" cy="1918329"/>
      </dsp:txXfrm>
    </dsp:sp>
    <dsp:sp modelId="{BBE2AFB4-E1A6-435B-B890-FE3727CC41D0}">
      <dsp:nvSpPr>
        <dsp:cNvPr id="0" name=""/>
        <dsp:cNvSpPr/>
      </dsp:nvSpPr>
      <dsp:spPr>
        <a:xfrm>
          <a:off x="500656" y="2078190"/>
          <a:ext cx="1659636" cy="1918329"/>
        </a:xfrm>
        <a:prstGeom prst="downArrow">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3F30803-3EF4-4911-B221-95AEC3F00131}">
      <dsp:nvSpPr>
        <dsp:cNvPr id="0" name=""/>
        <dsp:cNvSpPr/>
      </dsp:nvSpPr>
      <dsp:spPr>
        <a:xfrm>
          <a:off x="2210081" y="2078190"/>
          <a:ext cx="2816352" cy="1918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0"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latin typeface="+mn-lt"/>
              <a:cs typeface="Segoe UI Semibold" panose="020B0702040204020203" pitchFamily="34" charset="0"/>
            </a:rPr>
            <a:t>Lowest quality ratings</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Providing affordable housing</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Services for people experiencing homelessness</a:t>
          </a:r>
        </a:p>
        <a:p>
          <a:pPr marL="114300" lvl="1" indent="-114300" algn="l" defTabSz="666750">
            <a:lnSpc>
              <a:spcPct val="90000"/>
            </a:lnSpc>
            <a:spcBef>
              <a:spcPct val="0"/>
            </a:spcBef>
            <a:spcAft>
              <a:spcPct val="15000"/>
            </a:spcAft>
            <a:buChar char="•"/>
          </a:pPr>
          <a:r>
            <a:rPr lang="en-US" sz="1500" kern="1200" dirty="0">
              <a:latin typeface="+mn-lt"/>
              <a:cs typeface="Segoe UI Semilight" panose="020B0402040204020203" pitchFamily="34" charset="0"/>
            </a:rPr>
            <a:t>Street repair and maintenance</a:t>
          </a:r>
        </a:p>
      </dsp:txBody>
      <dsp:txXfrm>
        <a:off x="2210081" y="2078190"/>
        <a:ext cx="2816352" cy="1918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EE54A-28A0-4C07-9845-240FEAC98B09}">
      <dsp:nvSpPr>
        <dsp:cNvPr id="0" name=""/>
        <dsp:cNvSpPr/>
      </dsp:nvSpPr>
      <dsp:spPr>
        <a:xfrm>
          <a:off x="24" y="298644"/>
          <a:ext cx="2350070" cy="5206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mn-lt"/>
              <a:cs typeface="Segoe UI Semibold" panose="020B0702040204020203" pitchFamily="34" charset="0"/>
            </a:rPr>
            <a:t>Highest priorities</a:t>
          </a:r>
        </a:p>
      </dsp:txBody>
      <dsp:txXfrm>
        <a:off x="24" y="298644"/>
        <a:ext cx="2350070" cy="520631"/>
      </dsp:txXfrm>
    </dsp:sp>
    <dsp:sp modelId="{943B0646-D286-474E-B42F-351EB1050AA4}">
      <dsp:nvSpPr>
        <dsp:cNvPr id="0" name=""/>
        <dsp:cNvSpPr/>
      </dsp:nvSpPr>
      <dsp:spPr>
        <a:xfrm>
          <a:off x="0" y="819275"/>
          <a:ext cx="2350070" cy="29206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Quality of public schools across the city (45% top priority)</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Providing affordable housing for residents (45%)</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Safe drinking water (43%)</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Police protection against crime (42%) </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Services for people experiencing homelessness (39%)</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Quality of public schools in your neighborhood (38%)</a:t>
          </a:r>
        </a:p>
      </dsp:txBody>
      <dsp:txXfrm>
        <a:off x="0" y="819275"/>
        <a:ext cx="2350070" cy="2920679"/>
      </dsp:txXfrm>
    </dsp:sp>
    <dsp:sp modelId="{F4E75589-89F8-4942-B148-8F4124E54046}">
      <dsp:nvSpPr>
        <dsp:cNvPr id="0" name=""/>
        <dsp:cNvSpPr/>
      </dsp:nvSpPr>
      <dsp:spPr>
        <a:xfrm>
          <a:off x="2679104" y="298644"/>
          <a:ext cx="2350070" cy="5206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mn-lt"/>
              <a:cs typeface="Segoe UI Semibold" panose="020B0702040204020203" pitchFamily="34" charset="0"/>
            </a:rPr>
            <a:t>High priority and underperforming</a:t>
          </a:r>
        </a:p>
      </dsp:txBody>
      <dsp:txXfrm>
        <a:off x="2679104" y="298644"/>
        <a:ext cx="2350070" cy="520631"/>
      </dsp:txXfrm>
    </dsp:sp>
    <dsp:sp modelId="{F0B556B6-56DB-4A9D-8037-762F872E8CB1}">
      <dsp:nvSpPr>
        <dsp:cNvPr id="0" name=""/>
        <dsp:cNvSpPr/>
      </dsp:nvSpPr>
      <dsp:spPr>
        <a:xfrm>
          <a:off x="2679104" y="819275"/>
          <a:ext cx="2350070" cy="292067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Providing affordable housing</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Quality of public schools across the city</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Services for people experiencing homelessness</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Mental health services</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Street repair/maintenance</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Job training and placement for the unemployed</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Drug treatment/recovery</a:t>
          </a:r>
        </a:p>
        <a:p>
          <a:pPr marL="114300" lvl="1" indent="-114300" algn="l" defTabSz="622300">
            <a:lnSpc>
              <a:spcPct val="90000"/>
            </a:lnSpc>
            <a:spcBef>
              <a:spcPct val="0"/>
            </a:spcBef>
            <a:spcAft>
              <a:spcPct val="15000"/>
            </a:spcAft>
            <a:buChar char="•"/>
          </a:pPr>
          <a:r>
            <a:rPr lang="en-US" sz="1400" kern="1200" dirty="0">
              <a:latin typeface="+mn-lt"/>
              <a:cs typeface="Segoe UI Semilight" panose="020B0402040204020203" pitchFamily="34" charset="0"/>
            </a:rPr>
            <a:t>Police protection</a:t>
          </a:r>
        </a:p>
      </dsp:txBody>
      <dsp:txXfrm>
        <a:off x="2679104" y="819275"/>
        <a:ext cx="2350070" cy="2920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507C9-EFA5-4E26-AB0B-6BE585FB8D7D}">
      <dsp:nvSpPr>
        <dsp:cNvPr id="0" name=""/>
        <dsp:cNvSpPr/>
      </dsp:nvSpPr>
      <dsp:spPr>
        <a:xfrm>
          <a:off x="0" y="294248"/>
          <a:ext cx="5029199" cy="8741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0322" tIns="312420" rIns="390322"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52% have contacted</a:t>
          </a:r>
        </a:p>
        <a:p>
          <a:pPr marL="114300" lvl="1" indent="-114300" algn="l" defTabSz="666750">
            <a:lnSpc>
              <a:spcPct val="90000"/>
            </a:lnSpc>
            <a:spcBef>
              <a:spcPct val="0"/>
            </a:spcBef>
            <a:spcAft>
              <a:spcPct val="15000"/>
            </a:spcAft>
            <a:buChar char="•"/>
          </a:pPr>
          <a:r>
            <a:rPr lang="en-US" sz="1500" kern="1200" dirty="0"/>
            <a:t>65% of those report excellent/good service</a:t>
          </a:r>
        </a:p>
      </dsp:txBody>
      <dsp:txXfrm>
        <a:off x="0" y="294248"/>
        <a:ext cx="5029199" cy="874125"/>
      </dsp:txXfrm>
    </dsp:sp>
    <dsp:sp modelId="{17C8C25A-DB9B-4B71-954E-196A9C3838B0}">
      <dsp:nvSpPr>
        <dsp:cNvPr id="0" name=""/>
        <dsp:cNvSpPr/>
      </dsp:nvSpPr>
      <dsp:spPr>
        <a:xfrm>
          <a:off x="251460" y="72848"/>
          <a:ext cx="3520440"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064" tIns="0" rIns="133064" bIns="0" numCol="1" spcCol="1270" anchor="ctr" anchorCtr="0">
          <a:noAutofit/>
        </a:bodyPr>
        <a:lstStyle/>
        <a:p>
          <a:pPr marL="0" lvl="0" indent="0" algn="l" defTabSz="666750">
            <a:lnSpc>
              <a:spcPct val="90000"/>
            </a:lnSpc>
            <a:spcBef>
              <a:spcPct val="0"/>
            </a:spcBef>
            <a:spcAft>
              <a:spcPct val="35000"/>
            </a:spcAft>
            <a:buNone/>
          </a:pPr>
          <a:r>
            <a:rPr lang="en-US" sz="1500" kern="1200" dirty="0"/>
            <a:t>DMV</a:t>
          </a:r>
        </a:p>
      </dsp:txBody>
      <dsp:txXfrm>
        <a:off x="273076" y="94464"/>
        <a:ext cx="3477208" cy="399568"/>
      </dsp:txXfrm>
    </dsp:sp>
    <dsp:sp modelId="{FD753285-0BCF-47AA-ABA6-1CB44519BEB4}">
      <dsp:nvSpPr>
        <dsp:cNvPr id="0" name=""/>
        <dsp:cNvSpPr/>
      </dsp:nvSpPr>
      <dsp:spPr>
        <a:xfrm>
          <a:off x="0" y="1470774"/>
          <a:ext cx="5029199" cy="8741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0322" tIns="312420" rIns="390322"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26% have contacted</a:t>
          </a:r>
        </a:p>
        <a:p>
          <a:pPr marL="114300" lvl="1" indent="-114300" algn="l" defTabSz="666750">
            <a:lnSpc>
              <a:spcPct val="90000"/>
            </a:lnSpc>
            <a:spcBef>
              <a:spcPct val="0"/>
            </a:spcBef>
            <a:spcAft>
              <a:spcPct val="15000"/>
            </a:spcAft>
            <a:buChar char="•"/>
          </a:pPr>
          <a:r>
            <a:rPr lang="en-US" sz="1500" kern="1200" dirty="0"/>
            <a:t>76% of those report excellent/good service</a:t>
          </a:r>
        </a:p>
      </dsp:txBody>
      <dsp:txXfrm>
        <a:off x="0" y="1470774"/>
        <a:ext cx="5029199" cy="874125"/>
      </dsp:txXfrm>
    </dsp:sp>
    <dsp:sp modelId="{E18F1183-0F7F-46D9-A6AF-CC5426D6A157}">
      <dsp:nvSpPr>
        <dsp:cNvPr id="0" name=""/>
        <dsp:cNvSpPr/>
      </dsp:nvSpPr>
      <dsp:spPr>
        <a:xfrm>
          <a:off x="251460" y="1249374"/>
          <a:ext cx="3520440"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064" tIns="0" rIns="133064" bIns="0" numCol="1" spcCol="1270" anchor="ctr" anchorCtr="0">
          <a:noAutofit/>
        </a:bodyPr>
        <a:lstStyle/>
        <a:p>
          <a:pPr marL="0" lvl="0" indent="0" algn="l" defTabSz="666750">
            <a:lnSpc>
              <a:spcPct val="90000"/>
            </a:lnSpc>
            <a:spcBef>
              <a:spcPct val="0"/>
            </a:spcBef>
            <a:spcAft>
              <a:spcPct val="35000"/>
            </a:spcAft>
            <a:buNone/>
          </a:pPr>
          <a:r>
            <a:rPr lang="en-US" sz="1500" kern="1200" dirty="0"/>
            <a:t>9-1-1</a:t>
          </a:r>
        </a:p>
      </dsp:txBody>
      <dsp:txXfrm>
        <a:off x="273076" y="1270990"/>
        <a:ext cx="3477208" cy="399568"/>
      </dsp:txXfrm>
    </dsp:sp>
    <dsp:sp modelId="{4E6F4817-90DD-4B32-A59F-AC4E5BF0079E}">
      <dsp:nvSpPr>
        <dsp:cNvPr id="0" name=""/>
        <dsp:cNvSpPr/>
      </dsp:nvSpPr>
      <dsp:spPr>
        <a:xfrm>
          <a:off x="0" y="2647298"/>
          <a:ext cx="5029199" cy="87412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0322" tIns="312420" rIns="390322"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17% have contacted</a:t>
          </a:r>
        </a:p>
        <a:p>
          <a:pPr marL="114300" lvl="1" indent="-114300" algn="l" defTabSz="666750">
            <a:lnSpc>
              <a:spcPct val="90000"/>
            </a:lnSpc>
            <a:spcBef>
              <a:spcPct val="0"/>
            </a:spcBef>
            <a:spcAft>
              <a:spcPct val="15000"/>
            </a:spcAft>
            <a:buChar char="•"/>
          </a:pPr>
          <a:r>
            <a:rPr lang="en-US" sz="1500" kern="1200" dirty="0"/>
            <a:t>40% report excellent/good service</a:t>
          </a:r>
        </a:p>
      </dsp:txBody>
      <dsp:txXfrm>
        <a:off x="0" y="2647298"/>
        <a:ext cx="5029199" cy="874125"/>
      </dsp:txXfrm>
    </dsp:sp>
    <dsp:sp modelId="{EA7E5C58-673F-4490-893E-3C2A6EA35558}">
      <dsp:nvSpPr>
        <dsp:cNvPr id="0" name=""/>
        <dsp:cNvSpPr/>
      </dsp:nvSpPr>
      <dsp:spPr>
        <a:xfrm>
          <a:off x="251460" y="2425899"/>
          <a:ext cx="3520440" cy="442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064" tIns="0" rIns="133064" bIns="0" numCol="1" spcCol="1270" anchor="ctr" anchorCtr="0">
          <a:noAutofit/>
        </a:bodyPr>
        <a:lstStyle/>
        <a:p>
          <a:pPr marL="0" lvl="0" indent="0" algn="l" defTabSz="666750">
            <a:lnSpc>
              <a:spcPct val="90000"/>
            </a:lnSpc>
            <a:spcBef>
              <a:spcPct val="0"/>
            </a:spcBef>
            <a:spcAft>
              <a:spcPct val="35000"/>
            </a:spcAft>
            <a:buNone/>
          </a:pPr>
          <a:r>
            <a:rPr lang="en-US" sz="1500" kern="1200" dirty="0"/>
            <a:t>Contacting government about taxes</a:t>
          </a:r>
        </a:p>
      </dsp:txBody>
      <dsp:txXfrm>
        <a:off x="273076" y="2447515"/>
        <a:ext cx="347720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0.78788</cdr:x>
      <cdr:y>0.12809</cdr:y>
    </cdr:from>
    <cdr:to>
      <cdr:x>0.8393</cdr:x>
      <cdr:y>0.33819</cdr:y>
    </cdr:to>
    <cdr:sp macro="" textlink="">
      <cdr:nvSpPr>
        <cdr:cNvPr id="2" name="Right Brace 1"/>
        <cdr:cNvSpPr/>
      </cdr:nvSpPr>
      <cdr:spPr>
        <a:xfrm xmlns:a="http://schemas.openxmlformats.org/drawingml/2006/main">
          <a:off x="3962400" y="703563"/>
          <a:ext cx="258602" cy="1154027"/>
        </a:xfrm>
        <a:prstGeom xmlns:a="http://schemas.openxmlformats.org/drawingml/2006/main" prst="righ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0.68182</cdr:x>
      <cdr:y>0.54104</cdr:y>
    </cdr:from>
    <cdr:to>
      <cdr:x>0.73324</cdr:x>
      <cdr:y>0.75114</cdr:y>
    </cdr:to>
    <cdr:sp macro="" textlink="">
      <cdr:nvSpPr>
        <cdr:cNvPr id="3" name="Right Brace 2"/>
        <cdr:cNvSpPr/>
      </cdr:nvSpPr>
      <cdr:spPr>
        <a:xfrm xmlns:a="http://schemas.openxmlformats.org/drawingml/2006/main">
          <a:off x="3429000" y="2971800"/>
          <a:ext cx="258602" cy="1154027"/>
        </a:xfrm>
        <a:prstGeom xmlns:a="http://schemas.openxmlformats.org/drawingml/2006/main" prst="righ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0.83333</cdr:x>
      <cdr:y>0.13757</cdr:y>
    </cdr:from>
    <cdr:to>
      <cdr:x>0.985</cdr:x>
      <cdr:y>0.35381</cdr:y>
    </cdr:to>
    <cdr:sp macro="" textlink="">
      <cdr:nvSpPr>
        <cdr:cNvPr id="4" name="Text Box 3"/>
        <cdr:cNvSpPr txBox="1"/>
      </cdr:nvSpPr>
      <cdr:spPr>
        <a:xfrm xmlns:a="http://schemas.openxmlformats.org/drawingml/2006/main">
          <a:off x="4191000" y="755650"/>
          <a:ext cx="762779" cy="11877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latin typeface="+mn-lt"/>
              <a:cs typeface="Segoe UI Semibold" panose="020B0702040204020203" pitchFamily="34" charset="0"/>
            </a:rPr>
            <a:t>2019:</a:t>
          </a:r>
          <a:r>
            <a:rPr lang="en-US" sz="1400" b="1" baseline="0" dirty="0">
              <a:latin typeface="+mn-lt"/>
              <a:cs typeface="Segoe UI Semibold" panose="020B0702040204020203" pitchFamily="34" charset="0"/>
            </a:rPr>
            <a:t> 49%</a:t>
          </a:r>
        </a:p>
        <a:p xmlns:a="http://schemas.openxmlformats.org/drawingml/2006/main">
          <a:r>
            <a:rPr lang="en-US" sz="1400" b="1" baseline="0" dirty="0">
              <a:latin typeface="+mn-lt"/>
              <a:cs typeface="Segoe UI Semibold" panose="020B0702040204020203" pitchFamily="34" charset="0"/>
            </a:rPr>
            <a:t>1997: 15%</a:t>
          </a:r>
          <a:endParaRPr lang="en-US" sz="1400" b="1" dirty="0">
            <a:latin typeface="+mn-lt"/>
            <a:cs typeface="Segoe UI Semibold" panose="020B0702040204020203" pitchFamily="34" charset="0"/>
          </a:endParaRPr>
        </a:p>
      </cdr:txBody>
    </cdr:sp>
  </cdr:relSizeAnchor>
  <cdr:relSizeAnchor xmlns:cdr="http://schemas.openxmlformats.org/drawingml/2006/chartDrawing">
    <cdr:from>
      <cdr:x>0.74242</cdr:x>
      <cdr:y>0.56879</cdr:y>
    </cdr:from>
    <cdr:to>
      <cdr:x>0.8941</cdr:x>
      <cdr:y>0.72308</cdr:y>
    </cdr:to>
    <cdr:sp macro="" textlink="">
      <cdr:nvSpPr>
        <cdr:cNvPr id="5" name="Text Box 1"/>
        <cdr:cNvSpPr txBox="1"/>
      </cdr:nvSpPr>
      <cdr:spPr>
        <a:xfrm xmlns:a="http://schemas.openxmlformats.org/drawingml/2006/main">
          <a:off x="3733800" y="3124200"/>
          <a:ext cx="762829" cy="84747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latin typeface="+mn-lt"/>
              <a:cs typeface="Segoe UI Semibold" panose="020B0702040204020203" pitchFamily="34" charset="0"/>
            </a:rPr>
            <a:t>2019:</a:t>
          </a:r>
          <a:r>
            <a:rPr lang="en-US" sz="1400" b="1" baseline="0" dirty="0">
              <a:latin typeface="+mn-lt"/>
              <a:cs typeface="Segoe UI Semibold" panose="020B0702040204020203" pitchFamily="34" charset="0"/>
            </a:rPr>
            <a:t> 13%</a:t>
          </a:r>
        </a:p>
        <a:p xmlns:a="http://schemas.openxmlformats.org/drawingml/2006/main">
          <a:r>
            <a:rPr lang="en-US" sz="1400" b="1" baseline="0" dirty="0">
              <a:latin typeface="+mn-lt"/>
              <a:cs typeface="Segoe UI Semibold" panose="020B0702040204020203" pitchFamily="34" charset="0"/>
            </a:rPr>
            <a:t>1997: 48%</a:t>
          </a:r>
          <a:endParaRPr lang="en-US" sz="1400" b="1" dirty="0">
            <a:latin typeface="+mn-lt"/>
            <a:cs typeface="Segoe UI Semibold" panose="020B0702040204020203"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0.51128</cdr:x>
      <cdr:y>0.52911</cdr:y>
    </cdr:from>
    <cdr:to>
      <cdr:x>0.96241</cdr:x>
      <cdr:y>0.95334</cdr:y>
    </cdr:to>
    <cdr:sp macro="" textlink="">
      <cdr:nvSpPr>
        <cdr:cNvPr id="6" name="Rectangle: Rounded Corners 5"/>
        <cdr:cNvSpPr/>
      </cdr:nvSpPr>
      <cdr:spPr>
        <a:xfrm xmlns:a="http://schemas.openxmlformats.org/drawingml/2006/main">
          <a:off x="4145280" y="2930256"/>
          <a:ext cx="3657600" cy="2349421"/>
        </a:xfrm>
        <a:prstGeom xmlns:a="http://schemas.openxmlformats.org/drawingml/2006/main" prst="roundRect">
          <a:avLst/>
        </a:prstGeom>
        <a:noFill xmlns:a="http://schemas.openxmlformats.org/drawingml/2006/main"/>
        <a:ln xmlns:a="http://schemas.openxmlformats.org/drawingml/2006/main" w="19050">
          <a:solidFill>
            <a:schemeClr val="accent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100">
              <a:solidFill>
                <a:schemeClr val="lt1"/>
              </a:solidFill>
              <a:latin typeface="+mn-lt"/>
              <a:ea typeface="+mn-ea"/>
              <a:cs typeface="+mn-cs"/>
            </a:rPr>
            <a:t>D.C.</a:t>
          </a:r>
          <a:endParaRPr lang="en-US"/>
        </a:p>
      </cdr:txBody>
    </cdr:sp>
  </cdr:relSizeAnchor>
  <cdr:relSizeAnchor xmlns:cdr="http://schemas.openxmlformats.org/drawingml/2006/chartDrawing">
    <cdr:from>
      <cdr:x>0.56673</cdr:x>
      <cdr:y>0.09762</cdr:y>
    </cdr:from>
    <cdr:to>
      <cdr:x>0.71617</cdr:x>
      <cdr:y>0.09856</cdr:y>
    </cdr:to>
    <cdr:cxnSp macro="">
      <cdr:nvCxnSpPr>
        <cdr:cNvPr id="3" name="Straight Arrow Connector 2">
          <a:extLst xmlns:a="http://schemas.openxmlformats.org/drawingml/2006/main">
            <a:ext uri="{FF2B5EF4-FFF2-40B4-BE49-F238E27FC236}">
              <a16:creationId xmlns:a16="http://schemas.microsoft.com/office/drawing/2014/main" id="{2497C139-AA09-43E6-B1E3-70A152710967}"/>
            </a:ext>
          </a:extLst>
        </cdr:cNvPr>
        <cdr:cNvCxnSpPr/>
      </cdr:nvCxnSpPr>
      <cdr:spPr>
        <a:xfrm xmlns:a="http://schemas.openxmlformats.org/drawingml/2006/main" flipV="1">
          <a:off x="4594861" y="540635"/>
          <a:ext cx="1211612" cy="520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0.97657</cdr:x>
      <cdr:y>0.37972</cdr:y>
    </cdr:from>
    <cdr:to>
      <cdr:x>0.97774</cdr:x>
      <cdr:y>0.5</cdr:y>
    </cdr:to>
    <cdr:cxnSp macro="">
      <cdr:nvCxnSpPr>
        <cdr:cNvPr id="5" name="Straight Arrow Connector 4">
          <a:extLst xmlns:a="http://schemas.openxmlformats.org/drawingml/2006/main">
            <a:ext uri="{FF2B5EF4-FFF2-40B4-BE49-F238E27FC236}">
              <a16:creationId xmlns:a16="http://schemas.microsoft.com/office/drawing/2014/main" id="{59F9B77B-4BA8-41DB-A538-B517DAFA861D}"/>
            </a:ext>
          </a:extLst>
        </cdr:cNvPr>
        <cdr:cNvCxnSpPr/>
      </cdr:nvCxnSpPr>
      <cdr:spPr>
        <a:xfrm xmlns:a="http://schemas.openxmlformats.org/drawingml/2006/main" rot="16200000" flipV="1">
          <a:off x="6934194" y="2431630"/>
          <a:ext cx="666121" cy="8702"/>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6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40" y="0"/>
            <a:ext cx="3038475" cy="465621"/>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2" y="8829180"/>
            <a:ext cx="3038475" cy="46562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829180"/>
            <a:ext cx="3038475" cy="465621"/>
          </a:xfrm>
          <a:prstGeom prst="rect">
            <a:avLst/>
          </a:prstGeom>
        </p:spPr>
        <p:txBody>
          <a:bodyPr vert="horz" lIns="91440" tIns="45720" rIns="91440" bIns="45720" rtlCol="0" anchor="b"/>
          <a:lstStyle>
            <a:lvl1pPr algn="r">
              <a:defRPr sz="1200"/>
            </a:lvl1pPr>
          </a:lstStyle>
          <a:p>
            <a:fld id="{76EFFDDD-1B79-4E62-8FBA-4E5008DDD6C5}" type="slidenum">
              <a:rPr lang="en-US" smtClean="0"/>
              <a:t>‹#›</a:t>
            </a:fld>
            <a:endParaRPr lang="en-US"/>
          </a:p>
        </p:txBody>
      </p:sp>
    </p:spTree>
    <p:extLst>
      <p:ext uri="{BB962C8B-B14F-4D97-AF65-F5344CB8AC3E}">
        <p14:creationId xmlns:p14="http://schemas.microsoft.com/office/powerpoint/2010/main" val="68824100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2757" tIns="46378" rIns="92757" bIns="46378" rtlCol="0"/>
          <a:lstStyle>
            <a:lvl1pPr algn="r">
              <a:defRPr sz="1200"/>
            </a:lvl1pPr>
          </a:lstStyle>
          <a:p>
            <a:endParaRPr lang="en-US"/>
          </a:p>
        </p:txBody>
      </p:sp>
      <p:sp>
        <p:nvSpPr>
          <p:cNvPr id="4" name="Slide Image Placeholder 3"/>
          <p:cNvSpPr>
            <a:spLocks noGrp="1" noRot="1" noChangeAspect="1"/>
          </p:cNvSpPr>
          <p:nvPr>
            <p:ph type="sldImg" idx="2"/>
          </p:nvPr>
        </p:nvSpPr>
        <p:spPr>
          <a:xfrm>
            <a:off x="1177925" y="695325"/>
            <a:ext cx="4654550" cy="3490913"/>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757" tIns="46378" rIns="92757" bIns="463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757" tIns="46378" rIns="92757" bIns="46378" rtlCol="0" anchor="b"/>
          <a:lstStyle>
            <a:lvl1pPr algn="r">
              <a:defRPr sz="1200"/>
            </a:lvl1pPr>
          </a:lstStyle>
          <a:p>
            <a:fld id="{74C7A891-F103-43C0-94E8-38A2D2FE3467}" type="slidenum">
              <a:rPr lang="en-US" smtClean="0"/>
              <a:t>‹#›</a:t>
            </a:fld>
            <a:endParaRPr lang="en-US"/>
          </a:p>
        </p:txBody>
      </p:sp>
    </p:spTree>
    <p:extLst>
      <p:ext uri="{BB962C8B-B14F-4D97-AF65-F5344CB8AC3E}">
        <p14:creationId xmlns:p14="http://schemas.microsoft.com/office/powerpoint/2010/main" val="348777773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4</a:t>
            </a:fld>
            <a:endParaRPr lang="en-US" dirty="0"/>
          </a:p>
        </p:txBody>
      </p:sp>
    </p:spTree>
    <p:extLst>
      <p:ext uri="{BB962C8B-B14F-4D97-AF65-F5344CB8AC3E}">
        <p14:creationId xmlns:p14="http://schemas.microsoft.com/office/powerpoint/2010/main" val="2796393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5</a:t>
            </a:fld>
            <a:endParaRPr lang="en-US" dirty="0"/>
          </a:p>
        </p:txBody>
      </p:sp>
    </p:spTree>
    <p:extLst>
      <p:ext uri="{BB962C8B-B14F-4D97-AF65-F5344CB8AC3E}">
        <p14:creationId xmlns:p14="http://schemas.microsoft.com/office/powerpoint/2010/main" val="1026390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6</a:t>
            </a:fld>
            <a:endParaRPr lang="en-US" dirty="0"/>
          </a:p>
        </p:txBody>
      </p:sp>
    </p:spTree>
    <p:extLst>
      <p:ext uri="{BB962C8B-B14F-4D97-AF65-F5344CB8AC3E}">
        <p14:creationId xmlns:p14="http://schemas.microsoft.com/office/powerpoint/2010/main" val="131232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7</a:t>
            </a:fld>
            <a:endParaRPr lang="en-US" dirty="0"/>
          </a:p>
        </p:txBody>
      </p:sp>
    </p:spTree>
    <p:extLst>
      <p:ext uri="{BB962C8B-B14F-4D97-AF65-F5344CB8AC3E}">
        <p14:creationId xmlns:p14="http://schemas.microsoft.com/office/powerpoint/2010/main" val="3024310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8</a:t>
            </a:fld>
            <a:endParaRPr lang="en-US" dirty="0"/>
          </a:p>
        </p:txBody>
      </p:sp>
    </p:spTree>
    <p:extLst>
      <p:ext uri="{BB962C8B-B14F-4D97-AF65-F5344CB8AC3E}">
        <p14:creationId xmlns:p14="http://schemas.microsoft.com/office/powerpoint/2010/main" val="3753164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9</a:t>
            </a:fld>
            <a:endParaRPr lang="en-US" dirty="0"/>
          </a:p>
        </p:txBody>
      </p:sp>
    </p:spTree>
    <p:extLst>
      <p:ext uri="{BB962C8B-B14F-4D97-AF65-F5344CB8AC3E}">
        <p14:creationId xmlns:p14="http://schemas.microsoft.com/office/powerpoint/2010/main" val="1584791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10</a:t>
            </a:fld>
            <a:endParaRPr lang="en-US" dirty="0"/>
          </a:p>
        </p:txBody>
      </p:sp>
    </p:spTree>
    <p:extLst>
      <p:ext uri="{BB962C8B-B14F-4D97-AF65-F5344CB8AC3E}">
        <p14:creationId xmlns:p14="http://schemas.microsoft.com/office/powerpoint/2010/main" val="161344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12</a:t>
            </a:fld>
            <a:endParaRPr lang="en-US" dirty="0"/>
          </a:p>
        </p:txBody>
      </p:sp>
    </p:spTree>
    <p:extLst>
      <p:ext uri="{BB962C8B-B14F-4D97-AF65-F5344CB8AC3E}">
        <p14:creationId xmlns:p14="http://schemas.microsoft.com/office/powerpoint/2010/main" val="3956115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13</a:t>
            </a:fld>
            <a:endParaRPr lang="en-US" dirty="0"/>
          </a:p>
        </p:txBody>
      </p:sp>
    </p:spTree>
    <p:extLst>
      <p:ext uri="{BB962C8B-B14F-4D97-AF65-F5344CB8AC3E}">
        <p14:creationId xmlns:p14="http://schemas.microsoft.com/office/powerpoint/2010/main" val="1321031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14</a:t>
            </a:fld>
            <a:endParaRPr lang="en-US" dirty="0"/>
          </a:p>
        </p:txBody>
      </p:sp>
    </p:spTree>
    <p:extLst>
      <p:ext uri="{BB962C8B-B14F-4D97-AF65-F5344CB8AC3E}">
        <p14:creationId xmlns:p14="http://schemas.microsoft.com/office/powerpoint/2010/main" val="230761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15</a:t>
            </a:fld>
            <a:endParaRPr lang="en-US" dirty="0"/>
          </a:p>
        </p:txBody>
      </p:sp>
    </p:spTree>
    <p:extLst>
      <p:ext uri="{BB962C8B-B14F-4D97-AF65-F5344CB8AC3E}">
        <p14:creationId xmlns:p14="http://schemas.microsoft.com/office/powerpoint/2010/main" val="1788109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16</a:t>
            </a:fld>
            <a:endParaRPr lang="en-US" dirty="0"/>
          </a:p>
        </p:txBody>
      </p:sp>
    </p:spTree>
    <p:extLst>
      <p:ext uri="{BB962C8B-B14F-4D97-AF65-F5344CB8AC3E}">
        <p14:creationId xmlns:p14="http://schemas.microsoft.com/office/powerpoint/2010/main" val="3052255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17</a:t>
            </a:fld>
            <a:endParaRPr lang="en-US" dirty="0"/>
          </a:p>
        </p:txBody>
      </p:sp>
    </p:spTree>
    <p:extLst>
      <p:ext uri="{BB962C8B-B14F-4D97-AF65-F5344CB8AC3E}">
        <p14:creationId xmlns:p14="http://schemas.microsoft.com/office/powerpoint/2010/main" val="62195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18</a:t>
            </a:fld>
            <a:endParaRPr lang="en-US" dirty="0"/>
          </a:p>
        </p:txBody>
      </p:sp>
    </p:spTree>
    <p:extLst>
      <p:ext uri="{BB962C8B-B14F-4D97-AF65-F5344CB8AC3E}">
        <p14:creationId xmlns:p14="http://schemas.microsoft.com/office/powerpoint/2010/main" val="1988029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19</a:t>
            </a:fld>
            <a:endParaRPr lang="en-US" dirty="0"/>
          </a:p>
        </p:txBody>
      </p:sp>
    </p:spTree>
    <p:extLst>
      <p:ext uri="{BB962C8B-B14F-4D97-AF65-F5344CB8AC3E}">
        <p14:creationId xmlns:p14="http://schemas.microsoft.com/office/powerpoint/2010/main" val="3447166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20</a:t>
            </a:fld>
            <a:endParaRPr lang="en-US" dirty="0"/>
          </a:p>
        </p:txBody>
      </p:sp>
    </p:spTree>
    <p:extLst>
      <p:ext uri="{BB962C8B-B14F-4D97-AF65-F5344CB8AC3E}">
        <p14:creationId xmlns:p14="http://schemas.microsoft.com/office/powerpoint/2010/main" val="635192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21</a:t>
            </a:fld>
            <a:endParaRPr lang="en-US" dirty="0"/>
          </a:p>
        </p:txBody>
      </p:sp>
    </p:spTree>
    <p:extLst>
      <p:ext uri="{BB962C8B-B14F-4D97-AF65-F5344CB8AC3E}">
        <p14:creationId xmlns:p14="http://schemas.microsoft.com/office/powerpoint/2010/main" val="148410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22</a:t>
            </a:fld>
            <a:endParaRPr lang="en-US" dirty="0"/>
          </a:p>
        </p:txBody>
      </p:sp>
    </p:spTree>
    <p:extLst>
      <p:ext uri="{BB962C8B-B14F-4D97-AF65-F5344CB8AC3E}">
        <p14:creationId xmlns:p14="http://schemas.microsoft.com/office/powerpoint/2010/main" val="306522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23</a:t>
            </a:fld>
            <a:endParaRPr lang="en-US" dirty="0"/>
          </a:p>
        </p:txBody>
      </p:sp>
    </p:spTree>
    <p:extLst>
      <p:ext uri="{BB962C8B-B14F-4D97-AF65-F5344CB8AC3E}">
        <p14:creationId xmlns:p14="http://schemas.microsoft.com/office/powerpoint/2010/main" val="2099588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24</a:t>
            </a:fld>
            <a:endParaRPr lang="en-US" dirty="0"/>
          </a:p>
        </p:txBody>
      </p:sp>
    </p:spTree>
    <p:extLst>
      <p:ext uri="{BB962C8B-B14F-4D97-AF65-F5344CB8AC3E}">
        <p14:creationId xmlns:p14="http://schemas.microsoft.com/office/powerpoint/2010/main" val="2842292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25</a:t>
            </a:fld>
            <a:endParaRPr lang="en-US" dirty="0"/>
          </a:p>
        </p:txBody>
      </p:sp>
    </p:spTree>
    <p:extLst>
      <p:ext uri="{BB962C8B-B14F-4D97-AF65-F5344CB8AC3E}">
        <p14:creationId xmlns:p14="http://schemas.microsoft.com/office/powerpoint/2010/main" val="2808426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26</a:t>
            </a:fld>
            <a:endParaRPr lang="en-US" dirty="0"/>
          </a:p>
        </p:txBody>
      </p:sp>
    </p:spTree>
    <p:extLst>
      <p:ext uri="{BB962C8B-B14F-4D97-AF65-F5344CB8AC3E}">
        <p14:creationId xmlns:p14="http://schemas.microsoft.com/office/powerpoint/2010/main" val="2213325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27</a:t>
            </a:fld>
            <a:endParaRPr lang="en-US" dirty="0"/>
          </a:p>
        </p:txBody>
      </p:sp>
    </p:spTree>
    <p:extLst>
      <p:ext uri="{BB962C8B-B14F-4D97-AF65-F5344CB8AC3E}">
        <p14:creationId xmlns:p14="http://schemas.microsoft.com/office/powerpoint/2010/main" val="519756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28</a:t>
            </a:fld>
            <a:endParaRPr lang="en-US" dirty="0"/>
          </a:p>
        </p:txBody>
      </p:sp>
    </p:spTree>
    <p:extLst>
      <p:ext uri="{BB962C8B-B14F-4D97-AF65-F5344CB8AC3E}">
        <p14:creationId xmlns:p14="http://schemas.microsoft.com/office/powerpoint/2010/main" val="846618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29</a:t>
            </a:fld>
            <a:endParaRPr lang="en-US" dirty="0"/>
          </a:p>
        </p:txBody>
      </p:sp>
    </p:spTree>
    <p:extLst>
      <p:ext uri="{BB962C8B-B14F-4D97-AF65-F5344CB8AC3E}">
        <p14:creationId xmlns:p14="http://schemas.microsoft.com/office/powerpoint/2010/main" val="2722850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30</a:t>
            </a:fld>
            <a:endParaRPr lang="en-US" dirty="0"/>
          </a:p>
        </p:txBody>
      </p:sp>
    </p:spTree>
    <p:extLst>
      <p:ext uri="{BB962C8B-B14F-4D97-AF65-F5344CB8AC3E}">
        <p14:creationId xmlns:p14="http://schemas.microsoft.com/office/powerpoint/2010/main" val="3856006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31</a:t>
            </a:fld>
            <a:endParaRPr lang="en-US" dirty="0"/>
          </a:p>
        </p:txBody>
      </p:sp>
    </p:spTree>
    <p:extLst>
      <p:ext uri="{BB962C8B-B14F-4D97-AF65-F5344CB8AC3E}">
        <p14:creationId xmlns:p14="http://schemas.microsoft.com/office/powerpoint/2010/main" val="3149503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32</a:t>
            </a:fld>
            <a:endParaRPr lang="en-US" dirty="0"/>
          </a:p>
        </p:txBody>
      </p:sp>
    </p:spTree>
    <p:extLst>
      <p:ext uri="{BB962C8B-B14F-4D97-AF65-F5344CB8AC3E}">
        <p14:creationId xmlns:p14="http://schemas.microsoft.com/office/powerpoint/2010/main" val="1811871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33</a:t>
            </a:fld>
            <a:endParaRPr lang="en-US" dirty="0"/>
          </a:p>
        </p:txBody>
      </p:sp>
    </p:spTree>
    <p:extLst>
      <p:ext uri="{BB962C8B-B14F-4D97-AF65-F5344CB8AC3E}">
        <p14:creationId xmlns:p14="http://schemas.microsoft.com/office/powerpoint/2010/main" val="1889156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34</a:t>
            </a:fld>
            <a:endParaRPr lang="en-US" dirty="0"/>
          </a:p>
        </p:txBody>
      </p:sp>
    </p:spTree>
    <p:extLst>
      <p:ext uri="{BB962C8B-B14F-4D97-AF65-F5344CB8AC3E}">
        <p14:creationId xmlns:p14="http://schemas.microsoft.com/office/powerpoint/2010/main" val="3218304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7A891-F103-43C0-94E8-38A2D2FE346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61394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7A891-F103-43C0-94E8-38A2D2FE346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2355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C7A891-F103-43C0-94E8-38A2D2FE346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1922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5247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397788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228909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906128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1407320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97443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1281501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1313984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107436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342229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D7453-E991-4060-93B5-03BE4A825579}" type="slidenum">
              <a:rPr lang="en-US" smtClean="0"/>
              <a:t>‹#›</a:t>
            </a:fld>
            <a:endParaRPr lang="en-US"/>
          </a:p>
        </p:txBody>
      </p:sp>
    </p:spTree>
    <p:extLst>
      <p:ext uri="{BB962C8B-B14F-4D97-AF65-F5344CB8AC3E}">
        <p14:creationId xmlns:p14="http://schemas.microsoft.com/office/powerpoint/2010/main" val="1128589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lvl1pPr>
              <a:defRPr>
                <a:solidFill>
                  <a:schemeClr val="tx1"/>
                </a:solidFill>
              </a:defRPr>
            </a:lvl1pPr>
          </a:lstStyle>
          <a:p>
            <a:r>
              <a:rPr lang="en-US" dirty="0"/>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lvl3pPr>
              <a:defRPr>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2"/>
                </a:solidFill>
                <a:latin typeface="Segoe UI Semibold" panose="020B0702040204020203" pitchFamily="34" charset="0"/>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tx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18790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hapter Header">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02846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 + half">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9A8A05-C287-4B4A-8A79-DC807380DC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5842090"/>
            <a:ext cx="8991600" cy="876142"/>
          </a:xfrm>
          <a:prstGeom prst="rect">
            <a:avLst/>
          </a:prstGeom>
        </p:spPr>
      </p:pic>
      <p:cxnSp>
        <p:nvCxnSpPr>
          <p:cNvPr id="8" name="Straight Connector 7">
            <a:extLst>
              <a:ext uri="{FF2B5EF4-FFF2-40B4-BE49-F238E27FC236}">
                <a16:creationId xmlns:a16="http://schemas.microsoft.com/office/drawing/2014/main" id="{10BEFBCD-39F8-40C9-83CD-34A95657AF18}"/>
              </a:ext>
            </a:extLst>
          </p:cNvPr>
          <p:cNvCxnSpPr/>
          <p:nvPr userDrawn="1"/>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0024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sz="quarter" idx="10" hasCustomPrompt="1"/>
          </p:nvPr>
        </p:nvSpPr>
        <p:spPr>
          <a:xfrm>
            <a:off x="1301262" y="6407150"/>
            <a:ext cx="6738787" cy="450850"/>
          </a:xfrm>
        </p:spPr>
        <p:txBody>
          <a:bodyPr/>
          <a:lstStyle>
            <a:lvl1pPr>
              <a:lnSpc>
                <a:spcPct val="85000"/>
              </a:lnSpc>
              <a:buFontTx/>
              <a:buNone/>
              <a:defRPr sz="800" i="0">
                <a:solidFill>
                  <a:schemeClr val="tx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2788895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0"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4274980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0"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1332543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0"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1638913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0"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585229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Cover Page">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4866908" cy="2742289"/>
          </a:xfrm>
        </p:spPr>
        <p:txBody>
          <a:bodyPr/>
          <a:lstStyle>
            <a:lvl1pPr>
              <a:lnSpc>
                <a:spcPct val="90000"/>
              </a:lnSpc>
              <a:defRPr sz="6600" kern="100" cap="none"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bg1"/>
                </a:solidFill>
                <a:latin typeface="Segoe UI Semilight" panose="020B0402040204020203" pitchFamily="34" charset="0"/>
                <a:cs typeface="Segoe UI Semilight" panose="020B0402040204020203" pitchFamily="34" charset="0"/>
              </a:defRPr>
            </a:lvl1pPr>
            <a:lvl2pPr>
              <a:defRPr b="1">
                <a:solidFill>
                  <a:schemeClr val="bg1"/>
                </a:solidFill>
                <a:latin typeface="Segoe UI Semilight" panose="020B0402040204020203" pitchFamily="34" charset="0"/>
                <a:cs typeface="Segoe UI Semilight" panose="020B0402040204020203" pitchFamily="34" charset="0"/>
              </a:defRPr>
            </a:lvl2pPr>
            <a:lvl3pPr>
              <a:defRPr b="0">
                <a:solidFill>
                  <a:schemeClr val="bg1"/>
                </a:solidFill>
                <a:latin typeface="Segoe UI Semilight" panose="020B0402040204020203" pitchFamily="34" charset="0"/>
                <a:cs typeface="Segoe UI Semilight" panose="020B0402040204020203" pitchFamily="34" charset="0"/>
              </a:defRPr>
            </a:lvl3pPr>
            <a:lvl4pPr>
              <a:defRPr>
                <a:solidFill>
                  <a:schemeClr val="bg1"/>
                </a:solidFill>
                <a:latin typeface="Segoe UI Semilight" panose="020B0402040204020203" pitchFamily="34" charset="0"/>
                <a:cs typeface="Segoe UI Semilight" panose="020B0402040204020203" pitchFamily="34" charset="0"/>
              </a:defRPr>
            </a:lvl4pPr>
            <a:lvl5pPr>
              <a:defRPr>
                <a:solidFill>
                  <a:schemeClr val="bg1"/>
                </a:solidFill>
                <a:latin typeface="Segoe UI Semilight" panose="020B0402040204020203" pitchFamily="34" charset="0"/>
                <a:cs typeface="Segoe UI Semilight" panose="020B04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14697" y="5314242"/>
            <a:ext cx="2372103" cy="694969"/>
          </a:xfrm>
          <a:prstGeom prst="rect">
            <a:avLst/>
          </a:prstGeom>
        </p:spPr>
      </p:pic>
    </p:spTree>
    <p:extLst>
      <p:ext uri="{BB962C8B-B14F-4D97-AF65-F5344CB8AC3E}">
        <p14:creationId xmlns:p14="http://schemas.microsoft.com/office/powerpoint/2010/main" val="23975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FD7453-E991-4060-93B5-03BE4A825579}" type="slidenum">
              <a:rPr lang="en-US" smtClean="0"/>
              <a:t>‹#›</a:t>
            </a:fld>
            <a:endParaRPr lang="en-US"/>
          </a:p>
        </p:txBody>
      </p:sp>
    </p:spTree>
    <p:extLst>
      <p:ext uri="{BB962C8B-B14F-4D97-AF65-F5344CB8AC3E}">
        <p14:creationId xmlns:p14="http://schemas.microsoft.com/office/powerpoint/2010/main" val="375107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0.xml"/><Relationship Id="rId1" Type="http://schemas.openxmlformats.org/officeDocument/2006/relationships/slideLayout" Target="../slideLayouts/slideLayout19.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mailto:johnrussonello@brspoll.com" TargetMode="External"/><Relationship Id="rId4" Type="http://schemas.openxmlformats.org/officeDocument/2006/relationships/hyperlink" Target="mailto:Erin.Roth@dc.gov"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4294967295"/>
          </p:nvPr>
        </p:nvSpPr>
        <p:spPr>
          <a:xfrm>
            <a:off x="6172200" y="4038600"/>
            <a:ext cx="2590799" cy="1524000"/>
          </a:xfrm>
        </p:spPr>
        <p:txBody>
          <a:bodyPr anchor="ctr">
            <a:noAutofit/>
          </a:bodyPr>
          <a:lstStyle/>
          <a:p>
            <a:pPr marL="0" indent="0" algn="ctr">
              <a:spcBef>
                <a:spcPts val="0"/>
              </a:spcBef>
              <a:spcAft>
                <a:spcPts val="0"/>
              </a:spcAft>
              <a:buNone/>
            </a:pPr>
            <a:r>
              <a:rPr lang="en-US" sz="1800" b="1" i="1" dirty="0"/>
              <a:t>Findings of a public opinion survey conducted </a:t>
            </a:r>
          </a:p>
          <a:p>
            <a:pPr marL="0" indent="0" algn="ctr">
              <a:spcBef>
                <a:spcPts val="0"/>
              </a:spcBef>
              <a:spcAft>
                <a:spcPts val="0"/>
              </a:spcAft>
              <a:buNone/>
            </a:pPr>
            <a:r>
              <a:rPr lang="en-US" sz="1800" b="1" i="1" dirty="0"/>
              <a:t>July 13–August 12, 2019</a:t>
            </a:r>
          </a:p>
        </p:txBody>
      </p:sp>
      <p:sp>
        <p:nvSpPr>
          <p:cNvPr id="5" name="Title 4"/>
          <p:cNvSpPr>
            <a:spLocks noGrp="1"/>
          </p:cNvSpPr>
          <p:nvPr>
            <p:ph type="ctrTitle" idx="4294967295"/>
          </p:nvPr>
        </p:nvSpPr>
        <p:spPr>
          <a:xfrm>
            <a:off x="6400800" y="609600"/>
            <a:ext cx="2362199" cy="2857501"/>
          </a:xfrm>
        </p:spPr>
        <p:txBody>
          <a:bodyPr>
            <a:normAutofit fontScale="90000"/>
          </a:bodyPr>
          <a:lstStyle/>
          <a:p>
            <a:r>
              <a:rPr lang="en-US" sz="3600" b="1" dirty="0">
                <a:cs typeface="Segoe UI Semibold" panose="020B0702040204020203" pitchFamily="34" charset="0"/>
              </a:rPr>
              <a:t>Residents Give District High Marks for City Services</a:t>
            </a:r>
            <a:endParaRPr lang="en-US" sz="3600" dirty="0">
              <a:cs typeface="Segoe UI Semibold" panose="020B0702040204020203" pitchFamily="34" charset="0"/>
            </a:endParaRPr>
          </a:p>
        </p:txBody>
      </p:sp>
      <p:pic>
        <p:nvPicPr>
          <p:cNvPr id="4" name="Picture 3">
            <a:extLst>
              <a:ext uri="{FF2B5EF4-FFF2-40B4-BE49-F238E27FC236}">
                <a16:creationId xmlns:a16="http://schemas.microsoft.com/office/drawing/2014/main" id="{5C4065F5-4906-4357-A5E1-F2B01A8BCC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9600"/>
            <a:ext cx="5943600" cy="4520662"/>
          </a:xfrm>
          <a:prstGeom prst="rect">
            <a:avLst/>
          </a:prstGeom>
        </p:spPr>
      </p:pic>
      <p:sp>
        <p:nvSpPr>
          <p:cNvPr id="2" name="TextBox 1">
            <a:extLst>
              <a:ext uri="{FF2B5EF4-FFF2-40B4-BE49-F238E27FC236}">
                <a16:creationId xmlns:a16="http://schemas.microsoft.com/office/drawing/2014/main" id="{15C2F5E5-D1C9-4C4F-89DD-597E05091366}"/>
              </a:ext>
            </a:extLst>
          </p:cNvPr>
          <p:cNvSpPr txBox="1"/>
          <p:nvPr/>
        </p:nvSpPr>
        <p:spPr>
          <a:xfrm>
            <a:off x="6591300" y="3467101"/>
            <a:ext cx="2057400" cy="381000"/>
          </a:xfrm>
          <a:prstGeom prst="rect">
            <a:avLst/>
          </a:prstGeom>
          <a:noFill/>
        </p:spPr>
        <p:txBody>
          <a:bodyPr wrap="square" rtlCol="0">
            <a:spAutoFit/>
          </a:bodyPr>
          <a:lstStyle/>
          <a:p>
            <a:r>
              <a:rPr lang="en-US" b="1" dirty="0"/>
              <a:t>November 4, 2019</a:t>
            </a:r>
          </a:p>
        </p:txBody>
      </p:sp>
    </p:spTree>
    <p:extLst>
      <p:ext uri="{BB962C8B-B14F-4D97-AF65-F5344CB8AC3E}">
        <p14:creationId xmlns:p14="http://schemas.microsoft.com/office/powerpoint/2010/main" val="1907083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8B4A1-D9FA-4E73-9513-C22BA95A6AF7}"/>
              </a:ext>
            </a:extLst>
          </p:cNvPr>
          <p:cNvSpPr>
            <a:spLocks noGrp="1"/>
          </p:cNvSpPr>
          <p:nvPr>
            <p:ph type="title"/>
          </p:nvPr>
        </p:nvSpPr>
        <p:spPr/>
        <p:txBody>
          <a:bodyPr>
            <a:normAutofit/>
          </a:bodyPr>
          <a:lstStyle/>
          <a:p>
            <a:r>
              <a:rPr lang="en-US" sz="2800" dirty="0">
                <a:cs typeface="Segoe UI Semibold" panose="020B0702040204020203" pitchFamily="34" charset="0"/>
              </a:rPr>
              <a:t>TABLE OF CONTENTS</a:t>
            </a:r>
          </a:p>
        </p:txBody>
      </p:sp>
      <p:sp>
        <p:nvSpPr>
          <p:cNvPr id="3" name="Text Placeholder 2">
            <a:extLst>
              <a:ext uri="{FF2B5EF4-FFF2-40B4-BE49-F238E27FC236}">
                <a16:creationId xmlns:a16="http://schemas.microsoft.com/office/drawing/2014/main" id="{D1C53B69-3EC2-4973-9391-459728FEBC80}"/>
              </a:ext>
            </a:extLst>
          </p:cNvPr>
          <p:cNvSpPr>
            <a:spLocks noGrp="1"/>
          </p:cNvSpPr>
          <p:nvPr>
            <p:ph type="body" sz="quarter" idx="10"/>
          </p:nvPr>
        </p:nvSpPr>
        <p:spPr/>
        <p:txBody>
          <a:bodyPr>
            <a:normAutofit lnSpcReduction="10000"/>
          </a:bodyPr>
          <a:lstStyle/>
          <a:p>
            <a:r>
              <a:rPr lang="en-US" dirty="0">
                <a:solidFill>
                  <a:schemeClr val="accent1"/>
                </a:solidFill>
              </a:rPr>
              <a:t>3</a:t>
            </a:r>
          </a:p>
        </p:txBody>
      </p:sp>
      <p:sp>
        <p:nvSpPr>
          <p:cNvPr id="5" name="Text Placeholder 4">
            <a:extLst>
              <a:ext uri="{FF2B5EF4-FFF2-40B4-BE49-F238E27FC236}">
                <a16:creationId xmlns:a16="http://schemas.microsoft.com/office/drawing/2014/main" id="{C137D59B-A36C-40B1-B79E-717EED6C4084}"/>
              </a:ext>
            </a:extLst>
          </p:cNvPr>
          <p:cNvSpPr>
            <a:spLocks noGrp="1"/>
          </p:cNvSpPr>
          <p:nvPr>
            <p:ph type="body" sz="quarter" idx="12"/>
          </p:nvPr>
        </p:nvSpPr>
        <p:spPr>
          <a:xfrm>
            <a:off x="2640333" y="2319868"/>
            <a:ext cx="1497013" cy="1083733"/>
          </a:xfrm>
        </p:spPr>
        <p:txBody>
          <a:bodyPr>
            <a:normAutofit lnSpcReduction="10000"/>
          </a:bodyPr>
          <a:lstStyle/>
          <a:p>
            <a:r>
              <a:rPr lang="en-US" dirty="0">
                <a:solidFill>
                  <a:schemeClr val="accent1"/>
                </a:solidFill>
              </a:rPr>
              <a:t>11</a:t>
            </a:r>
          </a:p>
        </p:txBody>
      </p:sp>
      <p:sp>
        <p:nvSpPr>
          <p:cNvPr id="6" name="Text Placeholder 5">
            <a:extLst>
              <a:ext uri="{FF2B5EF4-FFF2-40B4-BE49-F238E27FC236}">
                <a16:creationId xmlns:a16="http://schemas.microsoft.com/office/drawing/2014/main" id="{EC44CFAC-D719-40B2-BD35-36404E14A387}"/>
              </a:ext>
            </a:extLst>
          </p:cNvPr>
          <p:cNvSpPr>
            <a:spLocks noGrp="1"/>
          </p:cNvSpPr>
          <p:nvPr>
            <p:ph type="body" sz="quarter" idx="13"/>
          </p:nvPr>
        </p:nvSpPr>
        <p:spPr>
          <a:xfrm>
            <a:off x="5006652" y="2313711"/>
            <a:ext cx="1497013" cy="1083733"/>
          </a:xfrm>
        </p:spPr>
        <p:txBody>
          <a:bodyPr>
            <a:normAutofit lnSpcReduction="10000"/>
          </a:bodyPr>
          <a:lstStyle/>
          <a:p>
            <a:r>
              <a:rPr lang="en-US" dirty="0">
                <a:solidFill>
                  <a:schemeClr val="accent1"/>
                </a:solidFill>
              </a:rPr>
              <a:t>12</a:t>
            </a:r>
          </a:p>
        </p:txBody>
      </p:sp>
      <p:sp>
        <p:nvSpPr>
          <p:cNvPr id="7" name="Text Placeholder 6">
            <a:extLst>
              <a:ext uri="{FF2B5EF4-FFF2-40B4-BE49-F238E27FC236}">
                <a16:creationId xmlns:a16="http://schemas.microsoft.com/office/drawing/2014/main" id="{5F7C6409-3D59-403E-8452-A19806E7C296}"/>
              </a:ext>
            </a:extLst>
          </p:cNvPr>
          <p:cNvSpPr>
            <a:spLocks noGrp="1"/>
          </p:cNvSpPr>
          <p:nvPr>
            <p:ph type="body" sz="quarter" idx="14"/>
          </p:nvPr>
        </p:nvSpPr>
        <p:spPr>
          <a:xfrm>
            <a:off x="7194329" y="2319869"/>
            <a:ext cx="1497013" cy="1083733"/>
          </a:xfrm>
        </p:spPr>
        <p:txBody>
          <a:bodyPr>
            <a:normAutofit lnSpcReduction="10000"/>
          </a:bodyPr>
          <a:lstStyle/>
          <a:p>
            <a:r>
              <a:rPr lang="en-US" dirty="0">
                <a:solidFill>
                  <a:schemeClr val="accent1"/>
                </a:solidFill>
              </a:rPr>
              <a:t>17</a:t>
            </a:r>
          </a:p>
        </p:txBody>
      </p:sp>
      <p:sp>
        <p:nvSpPr>
          <p:cNvPr id="8" name="Text Placeholder 7">
            <a:extLst>
              <a:ext uri="{FF2B5EF4-FFF2-40B4-BE49-F238E27FC236}">
                <a16:creationId xmlns:a16="http://schemas.microsoft.com/office/drawing/2014/main" id="{129CAC4B-A679-471E-97D0-AF2AD9820EC1}"/>
              </a:ext>
            </a:extLst>
          </p:cNvPr>
          <p:cNvSpPr>
            <a:spLocks noGrp="1"/>
          </p:cNvSpPr>
          <p:nvPr>
            <p:ph type="body" sz="quarter" idx="15"/>
          </p:nvPr>
        </p:nvSpPr>
        <p:spPr>
          <a:xfrm>
            <a:off x="457200" y="4428068"/>
            <a:ext cx="1497013" cy="1083733"/>
          </a:xfrm>
        </p:spPr>
        <p:txBody>
          <a:bodyPr>
            <a:normAutofit lnSpcReduction="10000"/>
          </a:bodyPr>
          <a:lstStyle/>
          <a:p>
            <a:r>
              <a:rPr lang="en-US" dirty="0">
                <a:solidFill>
                  <a:schemeClr val="accent1"/>
                </a:solidFill>
              </a:rPr>
              <a:t>21</a:t>
            </a:r>
          </a:p>
        </p:txBody>
      </p:sp>
      <p:sp>
        <p:nvSpPr>
          <p:cNvPr id="9" name="Text Placeholder 8">
            <a:extLst>
              <a:ext uri="{FF2B5EF4-FFF2-40B4-BE49-F238E27FC236}">
                <a16:creationId xmlns:a16="http://schemas.microsoft.com/office/drawing/2014/main" id="{C2331729-B412-4B57-8EE2-53AAB6F8A1A2}"/>
              </a:ext>
            </a:extLst>
          </p:cNvPr>
          <p:cNvSpPr>
            <a:spLocks noGrp="1"/>
          </p:cNvSpPr>
          <p:nvPr>
            <p:ph type="body" sz="quarter" idx="21"/>
          </p:nvPr>
        </p:nvSpPr>
        <p:spPr/>
        <p:txBody>
          <a:bodyPr/>
          <a:lstStyle/>
          <a:p>
            <a:pPr defTabSz="1376363"/>
            <a:r>
              <a:rPr lang="en-US" dirty="0">
                <a:solidFill>
                  <a:srgbClr val="0070C0"/>
                </a:solidFill>
                <a:latin typeface="Segoe UI Semilight" panose="020B0402040204020203" pitchFamily="34" charset="0"/>
                <a:cs typeface="Segoe UI Semilight" panose="020B0402040204020203" pitchFamily="34" charset="0"/>
                <a:hlinkClick r:id="rId2" action="ppaction://hlinksldjump">
                  <a:extLst>
                    <a:ext uri="{A12FA001-AC4F-418D-AE19-62706E023703}">
                      <ahyp:hlinkClr xmlns:ahyp="http://schemas.microsoft.com/office/drawing/2018/hyperlinkcolor" val="tx"/>
                    </a:ext>
                  </a:extLst>
                </a:hlinkClick>
              </a:rPr>
              <a:t>EXECUTIVE</a:t>
            </a:r>
          </a:p>
          <a:p>
            <a:pPr defTabSz="1376363"/>
            <a:r>
              <a:rPr lang="en-US" dirty="0">
                <a:solidFill>
                  <a:srgbClr val="0070C0"/>
                </a:solidFill>
                <a:latin typeface="Segoe UI Semilight" panose="020B0402040204020203" pitchFamily="34" charset="0"/>
                <a:cs typeface="Segoe UI Semilight" panose="020B0402040204020203" pitchFamily="34" charset="0"/>
                <a:hlinkClick r:id="rId2" action="ppaction://hlinksldjump">
                  <a:extLst>
                    <a:ext uri="{A12FA001-AC4F-418D-AE19-62706E023703}">
                      <ahyp:hlinkClr xmlns:ahyp="http://schemas.microsoft.com/office/drawing/2018/hyperlinkcolor" val="tx"/>
                    </a:ext>
                  </a:extLst>
                </a:hlinkClick>
              </a:rPr>
              <a:t>SUMMARY</a:t>
            </a:r>
            <a:endParaRPr lang="en-US" dirty="0">
              <a:solidFill>
                <a:srgbClr val="0070C0"/>
              </a:solidFill>
            </a:endParaRPr>
          </a:p>
        </p:txBody>
      </p:sp>
      <p:sp>
        <p:nvSpPr>
          <p:cNvPr id="10" name="Text Placeholder 9">
            <a:extLst>
              <a:ext uri="{FF2B5EF4-FFF2-40B4-BE49-F238E27FC236}">
                <a16:creationId xmlns:a16="http://schemas.microsoft.com/office/drawing/2014/main" id="{5C83BAEA-BD53-4CCE-A6AB-4A460C3321EF}"/>
              </a:ext>
            </a:extLst>
          </p:cNvPr>
          <p:cNvSpPr>
            <a:spLocks noGrp="1"/>
          </p:cNvSpPr>
          <p:nvPr>
            <p:ph type="body" sz="quarter" idx="22"/>
          </p:nvPr>
        </p:nvSpPr>
        <p:spPr>
          <a:xfrm>
            <a:off x="2482597" y="2228136"/>
            <a:ext cx="1497013" cy="295466"/>
          </a:xfrm>
        </p:spPr>
        <p:txBody>
          <a:bodyPr/>
          <a:lstStyle/>
          <a:p>
            <a:r>
              <a:rPr lang="en-US" u="sng" dirty="0">
                <a:solidFill>
                  <a:srgbClr val="0070C0"/>
                </a:solidFill>
                <a:latin typeface="Segoe UI Semilight" panose="020B0402040204020203" pitchFamily="34" charset="0"/>
                <a:cs typeface="Segoe UI Semilight" panose="020B0402040204020203" pitchFamily="34" charset="0"/>
              </a:rPr>
              <a:t>FINDINGS</a:t>
            </a:r>
          </a:p>
        </p:txBody>
      </p:sp>
      <p:sp>
        <p:nvSpPr>
          <p:cNvPr id="11" name="Text Placeholder 10">
            <a:extLst>
              <a:ext uri="{FF2B5EF4-FFF2-40B4-BE49-F238E27FC236}">
                <a16:creationId xmlns:a16="http://schemas.microsoft.com/office/drawing/2014/main" id="{BB57F4AF-F2C1-4C8C-BE8F-FE730759BADB}"/>
              </a:ext>
            </a:extLst>
          </p:cNvPr>
          <p:cNvSpPr>
            <a:spLocks noGrp="1"/>
          </p:cNvSpPr>
          <p:nvPr>
            <p:ph type="body" sz="quarter" idx="23"/>
          </p:nvPr>
        </p:nvSpPr>
        <p:spPr>
          <a:xfrm>
            <a:off x="5011196" y="1521088"/>
            <a:ext cx="1497013" cy="999602"/>
          </a:xfrm>
        </p:spPr>
        <p:txBody>
          <a:bodyPr/>
          <a:lstStyle/>
          <a:p>
            <a:pPr marL="0" indent="3175"/>
            <a:r>
              <a:rPr lang="en-US" u="sng" dirty="0">
                <a:solidFill>
                  <a:srgbClr val="0083CA"/>
                </a:solidFill>
                <a:latin typeface="Segoe UI Semilight" panose="020B0402040204020203" pitchFamily="34" charset="0"/>
                <a:cs typeface="Segoe UI Semilight" panose="020B0402040204020203" pitchFamily="34" charset="0"/>
              </a:rPr>
              <a:t>TOP PROBLEMS IN THE CITY </a:t>
            </a:r>
          </a:p>
        </p:txBody>
      </p:sp>
      <p:sp>
        <p:nvSpPr>
          <p:cNvPr id="12" name="Text Placeholder 11">
            <a:extLst>
              <a:ext uri="{FF2B5EF4-FFF2-40B4-BE49-F238E27FC236}">
                <a16:creationId xmlns:a16="http://schemas.microsoft.com/office/drawing/2014/main" id="{B8C0F7FB-E426-4419-82E4-45E28B8BB291}"/>
              </a:ext>
            </a:extLst>
          </p:cNvPr>
          <p:cNvSpPr>
            <a:spLocks noGrp="1"/>
          </p:cNvSpPr>
          <p:nvPr>
            <p:ph type="body" sz="quarter" idx="24"/>
          </p:nvPr>
        </p:nvSpPr>
        <p:spPr>
          <a:xfrm>
            <a:off x="7189785" y="2228136"/>
            <a:ext cx="1497013" cy="295466"/>
          </a:xfrm>
        </p:spPr>
        <p:txBody>
          <a:bodyPr/>
          <a:lstStyle/>
          <a:p>
            <a:pPr marL="0" indent="0"/>
            <a:r>
              <a:rPr lang="en-US" u="sng" dirty="0">
                <a:solidFill>
                  <a:srgbClr val="0083CA"/>
                </a:solidFill>
                <a:latin typeface="Segoe UI Semilight" panose="020B0402040204020203" pitchFamily="34" charset="0"/>
                <a:cs typeface="Segoe UI Semilight" panose="020B0402040204020203" pitchFamily="34" charset="0"/>
              </a:rPr>
              <a:t>EVALUATION OF </a:t>
            </a:r>
          </a:p>
          <a:p>
            <a:r>
              <a:rPr lang="en-US" u="sng" dirty="0">
                <a:solidFill>
                  <a:srgbClr val="0083CA"/>
                </a:solidFill>
                <a:latin typeface="Segoe UI Semilight" panose="020B0402040204020203" pitchFamily="34" charset="0"/>
                <a:cs typeface="Segoe UI Semilight" panose="020B0402040204020203" pitchFamily="34" charset="0"/>
              </a:rPr>
              <a:t>CITY SERVICES</a:t>
            </a:r>
          </a:p>
        </p:txBody>
      </p:sp>
      <p:sp>
        <p:nvSpPr>
          <p:cNvPr id="13" name="Text Placeholder 12">
            <a:extLst>
              <a:ext uri="{FF2B5EF4-FFF2-40B4-BE49-F238E27FC236}">
                <a16:creationId xmlns:a16="http://schemas.microsoft.com/office/drawing/2014/main" id="{EAF98874-81CA-4BD8-97FE-D26F84D457F8}"/>
              </a:ext>
            </a:extLst>
          </p:cNvPr>
          <p:cNvSpPr>
            <a:spLocks noGrp="1"/>
          </p:cNvSpPr>
          <p:nvPr>
            <p:ph type="body" sz="quarter" idx="25"/>
          </p:nvPr>
        </p:nvSpPr>
        <p:spPr>
          <a:xfrm>
            <a:off x="455281" y="4334399"/>
            <a:ext cx="1497013" cy="295466"/>
          </a:xfrm>
        </p:spPr>
        <p:txBody>
          <a:bodyPr/>
          <a:lstStyle/>
          <a:p>
            <a:r>
              <a:rPr lang="en-US" u="sng" dirty="0">
                <a:solidFill>
                  <a:srgbClr val="0083CA"/>
                </a:solidFill>
                <a:latin typeface="Segoe UI Semilight" panose="020B0402040204020203" pitchFamily="34" charset="0"/>
                <a:cs typeface="Segoe UI Semilight" panose="020B0402040204020203" pitchFamily="34" charset="0"/>
              </a:rPr>
              <a:t>PRIORITY OF</a:t>
            </a:r>
          </a:p>
          <a:p>
            <a:r>
              <a:rPr lang="en-US" u="sng" dirty="0">
                <a:solidFill>
                  <a:srgbClr val="0083CA"/>
                </a:solidFill>
                <a:latin typeface="Segoe UI Semilight" panose="020B0402040204020203" pitchFamily="34" charset="0"/>
                <a:cs typeface="Segoe UI Semilight" panose="020B0402040204020203" pitchFamily="34" charset="0"/>
              </a:rPr>
              <a:t>CITY SERVICES</a:t>
            </a:r>
          </a:p>
        </p:txBody>
      </p:sp>
      <p:sp>
        <p:nvSpPr>
          <p:cNvPr id="14" name="Text Placeholder 13">
            <a:extLst>
              <a:ext uri="{FF2B5EF4-FFF2-40B4-BE49-F238E27FC236}">
                <a16:creationId xmlns:a16="http://schemas.microsoft.com/office/drawing/2014/main" id="{D95F395C-5957-44CB-BEE1-A61174D98732}"/>
              </a:ext>
            </a:extLst>
          </p:cNvPr>
          <p:cNvSpPr>
            <a:spLocks noGrp="1"/>
          </p:cNvSpPr>
          <p:nvPr>
            <p:ph type="body" sz="quarter" idx="31"/>
          </p:nvPr>
        </p:nvSpPr>
        <p:spPr>
          <a:xfrm>
            <a:off x="2484959" y="4418889"/>
            <a:ext cx="1497013" cy="1083733"/>
          </a:xfrm>
        </p:spPr>
        <p:txBody>
          <a:bodyPr>
            <a:normAutofit lnSpcReduction="10000"/>
          </a:bodyPr>
          <a:lstStyle/>
          <a:p>
            <a:r>
              <a:rPr lang="en-US" dirty="0">
                <a:solidFill>
                  <a:schemeClr val="accent1"/>
                </a:solidFill>
              </a:rPr>
              <a:t>26</a:t>
            </a:r>
          </a:p>
        </p:txBody>
      </p:sp>
      <p:sp>
        <p:nvSpPr>
          <p:cNvPr id="15" name="Text Placeholder 14">
            <a:extLst>
              <a:ext uri="{FF2B5EF4-FFF2-40B4-BE49-F238E27FC236}">
                <a16:creationId xmlns:a16="http://schemas.microsoft.com/office/drawing/2014/main" id="{B5DB6923-7AEA-42B0-BA9B-35457A461AAE}"/>
              </a:ext>
            </a:extLst>
          </p:cNvPr>
          <p:cNvSpPr>
            <a:spLocks noGrp="1"/>
          </p:cNvSpPr>
          <p:nvPr>
            <p:ph type="body" sz="quarter" idx="32"/>
          </p:nvPr>
        </p:nvSpPr>
        <p:spPr>
          <a:xfrm>
            <a:off x="5006652" y="4428068"/>
            <a:ext cx="1497013" cy="1083733"/>
          </a:xfrm>
        </p:spPr>
        <p:txBody>
          <a:bodyPr>
            <a:normAutofit lnSpcReduction="10000"/>
          </a:bodyPr>
          <a:lstStyle/>
          <a:p>
            <a:r>
              <a:rPr lang="en-US" dirty="0">
                <a:solidFill>
                  <a:schemeClr val="accent1"/>
                </a:solidFill>
              </a:rPr>
              <a:t>30</a:t>
            </a:r>
          </a:p>
        </p:txBody>
      </p:sp>
      <p:sp>
        <p:nvSpPr>
          <p:cNvPr id="16" name="Text Placeholder 15">
            <a:extLst>
              <a:ext uri="{FF2B5EF4-FFF2-40B4-BE49-F238E27FC236}">
                <a16:creationId xmlns:a16="http://schemas.microsoft.com/office/drawing/2014/main" id="{A0E2F046-4403-4AE1-B203-EF96C1A206CB}"/>
              </a:ext>
            </a:extLst>
          </p:cNvPr>
          <p:cNvSpPr>
            <a:spLocks noGrp="1"/>
          </p:cNvSpPr>
          <p:nvPr>
            <p:ph type="body" sz="quarter" idx="33"/>
          </p:nvPr>
        </p:nvSpPr>
        <p:spPr>
          <a:xfrm>
            <a:off x="7189786" y="4428068"/>
            <a:ext cx="1497013" cy="1083733"/>
          </a:xfrm>
        </p:spPr>
        <p:txBody>
          <a:bodyPr>
            <a:normAutofit lnSpcReduction="10000"/>
          </a:bodyPr>
          <a:lstStyle/>
          <a:p>
            <a:r>
              <a:rPr lang="en-US" dirty="0">
                <a:solidFill>
                  <a:schemeClr val="accent1"/>
                </a:solidFill>
              </a:rPr>
              <a:t>31</a:t>
            </a:r>
          </a:p>
        </p:txBody>
      </p:sp>
      <p:sp>
        <p:nvSpPr>
          <p:cNvPr id="19" name="Text Placeholder 18">
            <a:extLst>
              <a:ext uri="{FF2B5EF4-FFF2-40B4-BE49-F238E27FC236}">
                <a16:creationId xmlns:a16="http://schemas.microsoft.com/office/drawing/2014/main" id="{5D071838-BFDE-4B05-A67B-E1CCD6A6210E}"/>
              </a:ext>
            </a:extLst>
          </p:cNvPr>
          <p:cNvSpPr>
            <a:spLocks noGrp="1"/>
          </p:cNvSpPr>
          <p:nvPr>
            <p:ph type="body" sz="quarter" idx="36"/>
          </p:nvPr>
        </p:nvSpPr>
        <p:spPr>
          <a:xfrm>
            <a:off x="2489768" y="4271156"/>
            <a:ext cx="1497013" cy="295466"/>
          </a:xfrm>
        </p:spPr>
        <p:txBody>
          <a:bodyPr/>
          <a:lstStyle/>
          <a:p>
            <a:pPr marL="0" indent="0"/>
            <a:r>
              <a:rPr lang="en-US" u="sng" dirty="0">
                <a:solidFill>
                  <a:srgbClr val="0083CA"/>
                </a:solidFill>
                <a:latin typeface="Segoe UI Semilight" panose="020B0402040204020203" pitchFamily="34" charset="0"/>
                <a:cs typeface="Segoe UI Semilight" panose="020B0402040204020203" pitchFamily="34" charset="0"/>
              </a:rPr>
              <a:t>QUALITY OF INDIVIDUAL SERVICES</a:t>
            </a:r>
          </a:p>
        </p:txBody>
      </p:sp>
      <p:sp>
        <p:nvSpPr>
          <p:cNvPr id="20" name="Text Placeholder 19">
            <a:extLst>
              <a:ext uri="{FF2B5EF4-FFF2-40B4-BE49-F238E27FC236}">
                <a16:creationId xmlns:a16="http://schemas.microsoft.com/office/drawing/2014/main" id="{B4ED0C7C-A1DB-4229-A346-B4A941DF883C}"/>
              </a:ext>
            </a:extLst>
          </p:cNvPr>
          <p:cNvSpPr>
            <a:spLocks noGrp="1"/>
          </p:cNvSpPr>
          <p:nvPr>
            <p:ph type="body" sz="quarter" idx="37"/>
          </p:nvPr>
        </p:nvSpPr>
        <p:spPr>
          <a:xfrm>
            <a:off x="4916958" y="4281954"/>
            <a:ext cx="1676400" cy="295466"/>
          </a:xfrm>
        </p:spPr>
        <p:txBody>
          <a:bodyPr/>
          <a:lstStyle/>
          <a:p>
            <a:pPr marL="0" indent="0"/>
            <a:r>
              <a:rPr lang="en-US" u="sng" dirty="0">
                <a:solidFill>
                  <a:srgbClr val="0083CA"/>
                </a:solidFill>
                <a:latin typeface="Segoe UI Semilight" panose="020B0402040204020203" pitchFamily="34" charset="0"/>
                <a:cs typeface="Segoe UI Semilight" panose="020B0402040204020203" pitchFamily="34" charset="0"/>
              </a:rPr>
              <a:t>COMBINATION OF QUALITY AND PRIORITY</a:t>
            </a:r>
          </a:p>
        </p:txBody>
      </p:sp>
      <p:sp>
        <p:nvSpPr>
          <p:cNvPr id="21" name="Text Placeholder 20">
            <a:extLst>
              <a:ext uri="{FF2B5EF4-FFF2-40B4-BE49-F238E27FC236}">
                <a16:creationId xmlns:a16="http://schemas.microsoft.com/office/drawing/2014/main" id="{8E305BF0-D4AC-4F48-80F0-40EAEFC87AB9}"/>
              </a:ext>
            </a:extLst>
          </p:cNvPr>
          <p:cNvSpPr>
            <a:spLocks noGrp="1"/>
          </p:cNvSpPr>
          <p:nvPr>
            <p:ph type="body" sz="quarter" idx="38"/>
          </p:nvPr>
        </p:nvSpPr>
        <p:spPr>
          <a:xfrm>
            <a:off x="7184530" y="4277998"/>
            <a:ext cx="1497013" cy="295466"/>
          </a:xfrm>
        </p:spPr>
        <p:txBody>
          <a:bodyPr/>
          <a:lstStyle/>
          <a:p>
            <a:pPr marL="0" indent="0"/>
            <a:r>
              <a:rPr lang="en-US" u="sng" dirty="0">
                <a:solidFill>
                  <a:srgbClr val="0083CA"/>
                </a:solidFill>
                <a:latin typeface="Segoe UI Semilight" panose="020B0402040204020203" pitchFamily="34" charset="0"/>
                <a:cs typeface="Segoe UI Semilight" panose="020B0402040204020203" pitchFamily="34" charset="0"/>
              </a:rPr>
              <a:t>USE OF CITY SERVICES</a:t>
            </a:r>
          </a:p>
        </p:txBody>
      </p:sp>
    </p:spTree>
    <p:extLst>
      <p:ext uri="{BB962C8B-B14F-4D97-AF65-F5344CB8AC3E}">
        <p14:creationId xmlns:p14="http://schemas.microsoft.com/office/powerpoint/2010/main" val="3128194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9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34332"/>
            <a:ext cx="6418162" cy="830997"/>
          </a:xfrm>
        </p:spPr>
        <p:txBody>
          <a:bodyPr/>
          <a:lstStyle/>
          <a:p>
            <a:r>
              <a:rPr lang="en-US" sz="4800" dirty="0"/>
              <a:t>EXECUTIVE SUMMARY</a:t>
            </a:r>
          </a:p>
        </p:txBody>
      </p:sp>
    </p:spTree>
    <p:extLst>
      <p:ext uri="{BB962C8B-B14F-4D97-AF65-F5344CB8AC3E}">
        <p14:creationId xmlns:p14="http://schemas.microsoft.com/office/powerpoint/2010/main" val="3887626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3124200" cy="1143000"/>
          </a:xfrm>
        </p:spPr>
        <p:txBody>
          <a:bodyPr>
            <a:normAutofit/>
          </a:bodyPr>
          <a:lstStyle/>
          <a:p>
            <a:pPr algn="l"/>
            <a:r>
              <a:rPr lang="en-US" sz="2800" dirty="0">
                <a:latin typeface="+mn-lt"/>
                <a:cs typeface="Segoe UI Semibold" panose="020B0702040204020203" pitchFamily="34" charset="0"/>
              </a:rPr>
              <a:t>Methods</a:t>
            </a:r>
          </a:p>
        </p:txBody>
      </p:sp>
      <p:sp>
        <p:nvSpPr>
          <p:cNvPr id="4" name="Content Placeholder 3"/>
          <p:cNvSpPr>
            <a:spLocks noGrp="1"/>
          </p:cNvSpPr>
          <p:nvPr>
            <p:ph idx="4294967295"/>
          </p:nvPr>
        </p:nvSpPr>
        <p:spPr>
          <a:xfrm>
            <a:off x="3657600" y="274638"/>
            <a:ext cx="5029200" cy="5493774"/>
          </a:xfrm>
        </p:spPr>
        <p:txBody>
          <a:bodyPr>
            <a:noAutofit/>
          </a:bodyPr>
          <a:lstStyle/>
          <a:p>
            <a:pPr>
              <a:buFont typeface="Wingdings" panose="05000000000000000000" pitchFamily="2" charset="2"/>
              <a:buChar char="§"/>
            </a:pPr>
            <a:r>
              <a:rPr lang="en-US" sz="2000" i="0" dirty="0">
                <a:solidFill>
                  <a:schemeClr val="tx1"/>
                </a:solidFill>
                <a:cs typeface="Segoe UI Semilight" panose="020B0402040204020203" pitchFamily="34" charset="0"/>
              </a:rPr>
              <a:t>The 2019 D.C. resident study was conducted by Belden Russonell</a:t>
            </a:r>
            <a:r>
              <a:rPr lang="en-US" sz="2000" dirty="0">
                <a:cs typeface="Segoe UI Semilight" panose="020B0402040204020203" pitchFamily="34" charset="0"/>
              </a:rPr>
              <a:t>o Strategists and Emma White Research</a:t>
            </a:r>
            <a:r>
              <a:rPr lang="en-US" sz="2000" i="0" dirty="0">
                <a:solidFill>
                  <a:schemeClr val="tx1"/>
                </a:solidFill>
                <a:cs typeface="Segoe UI Semilight" panose="020B0402040204020203" pitchFamily="34" charset="0"/>
              </a:rPr>
              <a:t> via landline, cell phone, and online from July 13-Aug 13, 2019.</a:t>
            </a:r>
          </a:p>
          <a:p>
            <a:pPr>
              <a:buFont typeface="Wingdings" panose="05000000000000000000" pitchFamily="2" charset="2"/>
              <a:buChar char="§"/>
            </a:pPr>
            <a:r>
              <a:rPr lang="en-US" sz="2000" i="0" dirty="0">
                <a:solidFill>
                  <a:schemeClr val="tx1"/>
                </a:solidFill>
                <a:cs typeface="Segoe UI Semilight" panose="020B0402040204020203" pitchFamily="34" charset="0"/>
              </a:rPr>
              <a:t>N=1,210 adult residents of Washington, D.C. (240 landline, 764 cell phone, 206 via opt-in online panel). </a:t>
            </a:r>
          </a:p>
          <a:p>
            <a:pPr>
              <a:buFont typeface="Wingdings" panose="05000000000000000000" pitchFamily="2" charset="2"/>
              <a:buChar char="§"/>
            </a:pPr>
            <a:r>
              <a:rPr lang="en-US" sz="2000" i="0" dirty="0">
                <a:solidFill>
                  <a:schemeClr val="tx1"/>
                </a:solidFill>
                <a:cs typeface="Segoe UI Semilight" panose="020B0402040204020203" pitchFamily="34" charset="0"/>
              </a:rPr>
              <a:t>Data were weighted to ensure representativeness across the city and by ward, based on U.S. Census American Community Survey 2013-2017 estimates.</a:t>
            </a:r>
          </a:p>
          <a:p>
            <a:pPr>
              <a:buFont typeface="Wingdings" panose="05000000000000000000" pitchFamily="2" charset="2"/>
              <a:buChar char="§"/>
            </a:pPr>
            <a:r>
              <a:rPr lang="en-US" sz="2000" i="0" dirty="0">
                <a:solidFill>
                  <a:schemeClr val="tx1"/>
                </a:solidFill>
                <a:cs typeface="Segoe UI Semilight" panose="020B0402040204020203" pitchFamily="34" charset="0"/>
              </a:rPr>
              <a:t>1997 comparisons are to a survey conducted by Belden &amp; Russonello for the D.C. Financial Responsibility and Management Assistance Authority (N=1,200 residents). </a:t>
            </a:r>
          </a:p>
          <a:p>
            <a:pPr marL="285750" indent="-285750">
              <a:buFont typeface="Arial" panose="020B0604020202020204" pitchFamily="34" charset="0"/>
              <a:buChar char="•"/>
            </a:pPr>
            <a:endParaRPr lang="en-US" sz="2000" i="0" dirty="0">
              <a:solidFill>
                <a:schemeClr val="tx1"/>
              </a:solidFill>
              <a:cs typeface="Segoe UI Semilight" panose="020B0402040204020203" pitchFamily="34" charset="0"/>
            </a:endParaRPr>
          </a:p>
        </p:txBody>
      </p:sp>
    </p:spTree>
    <p:extLst>
      <p:ext uri="{BB962C8B-B14F-4D97-AF65-F5344CB8AC3E}">
        <p14:creationId xmlns:p14="http://schemas.microsoft.com/office/powerpoint/2010/main" val="29067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3657600" y="274638"/>
            <a:ext cx="5029200" cy="6011862"/>
          </a:xfrm>
        </p:spPr>
        <p:txBody>
          <a:bodyPr>
            <a:normAutofit/>
          </a:bodyPr>
          <a:lstStyle/>
          <a:p>
            <a:pPr>
              <a:buFont typeface="Wingdings" panose="05000000000000000000" pitchFamily="2" charset="2"/>
              <a:buChar char="§"/>
            </a:pPr>
            <a:r>
              <a:rPr lang="en-US" sz="2000" i="0" dirty="0">
                <a:solidFill>
                  <a:schemeClr val="tx1"/>
                </a:solidFill>
                <a:cs typeface="Segoe UI Semilight" panose="020B0402040204020203" pitchFamily="34" charset="0"/>
              </a:rPr>
              <a:t>Overall, </a:t>
            </a:r>
            <a:r>
              <a:rPr lang="en-US" sz="2000" b="1" i="0" dirty="0">
                <a:solidFill>
                  <a:schemeClr val="tx1"/>
                </a:solidFill>
                <a:cs typeface="Segoe UI Semibold" panose="020B0702040204020203" pitchFamily="34" charset="0"/>
              </a:rPr>
              <a:t>residents rate city services positively. </a:t>
            </a:r>
            <a:r>
              <a:rPr lang="en-US" sz="2000" i="0" dirty="0">
                <a:solidFill>
                  <a:schemeClr val="tx1"/>
                </a:solidFill>
                <a:cs typeface="Segoe UI Semilight" panose="020B0402040204020203" pitchFamily="34" charset="0"/>
              </a:rPr>
              <a:t>Half rate city services as excellent or good (50%), and only one in eight rate services poor or very poor (13%). </a:t>
            </a:r>
          </a:p>
          <a:p>
            <a:pPr>
              <a:buFont typeface="Wingdings" panose="05000000000000000000" pitchFamily="2" charset="2"/>
              <a:buChar char="§"/>
            </a:pPr>
            <a:r>
              <a:rPr lang="en-US" sz="2000" i="0" dirty="0">
                <a:solidFill>
                  <a:schemeClr val="tx1"/>
                </a:solidFill>
                <a:cs typeface="Segoe UI Semilight" panose="020B0402040204020203" pitchFamily="34" charset="0"/>
              </a:rPr>
              <a:t>This is </a:t>
            </a:r>
            <a:r>
              <a:rPr lang="en-US" sz="2000" b="1" i="0" dirty="0">
                <a:solidFill>
                  <a:schemeClr val="tx1"/>
                </a:solidFill>
                <a:cs typeface="Segoe UI Semibold" panose="020B0702040204020203" pitchFamily="34" charset="0"/>
              </a:rPr>
              <a:t>a major improvement since 1997</a:t>
            </a:r>
            <a:r>
              <a:rPr lang="en-US" sz="2000" b="1" i="0" dirty="0">
                <a:solidFill>
                  <a:schemeClr val="tx1"/>
                </a:solidFill>
                <a:cs typeface="Segoe UI Semilight" panose="020B0402040204020203" pitchFamily="34" charset="0"/>
              </a:rPr>
              <a:t> </a:t>
            </a:r>
            <a:r>
              <a:rPr lang="en-US" sz="2000" i="0" dirty="0">
                <a:solidFill>
                  <a:schemeClr val="tx1"/>
                </a:solidFill>
                <a:cs typeface="Segoe UI Semilight" panose="020B0402040204020203" pitchFamily="34" charset="0"/>
              </a:rPr>
              <a:t>when only 15% rated services excellent/good and nearly half (48%) said services were poor/very poor. </a:t>
            </a:r>
          </a:p>
          <a:p>
            <a:pPr>
              <a:buFont typeface="Wingdings" panose="05000000000000000000" pitchFamily="2" charset="2"/>
              <a:buChar char="§"/>
            </a:pPr>
            <a:r>
              <a:rPr lang="en-US" sz="2000" b="1" i="0" dirty="0">
                <a:solidFill>
                  <a:schemeClr val="tx1"/>
                </a:solidFill>
                <a:cs typeface="Segoe UI Semilight" panose="020B0402040204020203" pitchFamily="34" charset="0"/>
              </a:rPr>
              <a:t>The </a:t>
            </a:r>
            <a:r>
              <a:rPr lang="en-US" sz="2000" b="1" i="0" dirty="0">
                <a:solidFill>
                  <a:schemeClr val="tx1"/>
                </a:solidFill>
                <a:cs typeface="Segoe UI Semibold" panose="020B0702040204020203" pitchFamily="34" charset="0"/>
              </a:rPr>
              <a:t>cost of living/affordable housing/gentrification tops residents’ list of concerns</a:t>
            </a:r>
            <a:r>
              <a:rPr lang="en-US" sz="2000" b="1" i="0" dirty="0">
                <a:solidFill>
                  <a:schemeClr val="tx1"/>
                </a:solidFill>
                <a:cs typeface="Segoe UI Semilight" panose="020B0402040204020203" pitchFamily="34" charset="0"/>
              </a:rPr>
              <a:t>, followed by crime</a:t>
            </a:r>
            <a:r>
              <a:rPr lang="en-US" sz="2000" i="0" dirty="0">
                <a:solidFill>
                  <a:schemeClr val="tx1"/>
                </a:solidFill>
                <a:cs typeface="Segoe UI Semilight" panose="020B0402040204020203" pitchFamily="34" charset="0"/>
              </a:rPr>
              <a:t>. This also marks a distinct shift from 1997, when residents reported the dominant problem facing the city was crime/violence/drugs and nothing else came close.</a:t>
            </a:r>
          </a:p>
        </p:txBody>
      </p:sp>
      <p:sp>
        <p:nvSpPr>
          <p:cNvPr id="5" name="Title 1">
            <a:extLst>
              <a:ext uri="{FF2B5EF4-FFF2-40B4-BE49-F238E27FC236}">
                <a16:creationId xmlns:a16="http://schemas.microsoft.com/office/drawing/2014/main" id="{48B4BC80-74EC-4D78-B821-4662FA50069F}"/>
              </a:ext>
            </a:extLst>
          </p:cNvPr>
          <p:cNvSpPr txBox="1">
            <a:spLocks/>
          </p:cNvSpPr>
          <p:nvPr/>
        </p:nvSpPr>
        <p:spPr>
          <a:xfrm>
            <a:off x="457200" y="274638"/>
            <a:ext cx="312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Highlights: Overall</a:t>
            </a:r>
          </a:p>
        </p:txBody>
      </p:sp>
    </p:spTree>
    <p:extLst>
      <p:ext uri="{BB962C8B-B14F-4D97-AF65-F5344CB8AC3E}">
        <p14:creationId xmlns:p14="http://schemas.microsoft.com/office/powerpoint/2010/main" val="4218731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657600" y="297712"/>
            <a:ext cx="5029200" cy="5828452"/>
          </a:xfrm>
        </p:spPr>
        <p:txBody>
          <a:bodyPr>
            <a:normAutofit/>
          </a:bodyPr>
          <a:lstStyle/>
          <a:p>
            <a:pPr>
              <a:buFont typeface="Wingdings" panose="05000000000000000000" pitchFamily="2" charset="2"/>
              <a:buChar char="§"/>
            </a:pPr>
            <a:r>
              <a:rPr lang="en-US" sz="2000" b="1" i="0" dirty="0">
                <a:solidFill>
                  <a:schemeClr val="tx1"/>
                </a:solidFill>
                <a:cs typeface="Segoe UI Semibold" panose="020B0702040204020203" pitchFamily="34" charset="0"/>
              </a:rPr>
              <a:t>Individual city services are also largely rated positively</a:t>
            </a:r>
            <a:r>
              <a:rPr lang="en-US" sz="2000" i="0" dirty="0">
                <a:solidFill>
                  <a:schemeClr val="tx1"/>
                </a:solidFill>
                <a:cs typeface="Segoe UI Semilight" panose="020B0402040204020203" pitchFamily="34" charset="0"/>
              </a:rPr>
              <a:t>, with ratings for nearly all services higher than in 1997. </a:t>
            </a:r>
            <a:endParaRPr lang="en-US" sz="1800" i="0" u="sng" dirty="0">
              <a:solidFill>
                <a:schemeClr val="tx1"/>
              </a:solidFill>
              <a:cs typeface="Segoe UI Semilight" panose="020B0402040204020203" pitchFamily="34" charset="0"/>
            </a:endParaRPr>
          </a:p>
        </p:txBody>
      </p:sp>
      <p:graphicFrame>
        <p:nvGraphicFramePr>
          <p:cNvPr id="3" name="Diagram 2">
            <a:extLst>
              <a:ext uri="{FF2B5EF4-FFF2-40B4-BE49-F238E27FC236}">
                <a16:creationId xmlns:a16="http://schemas.microsoft.com/office/drawing/2014/main" id="{9A0EA66F-3810-4E4B-B278-CCDEE3505668}"/>
              </a:ext>
            </a:extLst>
          </p:cNvPr>
          <p:cNvGraphicFramePr/>
          <p:nvPr>
            <p:extLst>
              <p:ext uri="{D42A27DB-BD31-4B8C-83A1-F6EECF244321}">
                <p14:modId xmlns:p14="http://schemas.microsoft.com/office/powerpoint/2010/main" val="3047558504"/>
              </p:ext>
            </p:extLst>
          </p:nvPr>
        </p:nvGraphicFramePr>
        <p:xfrm>
          <a:off x="3657600" y="1447800"/>
          <a:ext cx="5029200" cy="3996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a:extLst>
              <a:ext uri="{FF2B5EF4-FFF2-40B4-BE49-F238E27FC236}">
                <a16:creationId xmlns:a16="http://schemas.microsoft.com/office/drawing/2014/main" id="{F014FC91-760E-41B1-9EAD-D30194AA9E32}"/>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8BE60F1-7D96-40DB-BF0C-E2CE6F91BF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9" name="Title 1">
            <a:extLst>
              <a:ext uri="{FF2B5EF4-FFF2-40B4-BE49-F238E27FC236}">
                <a16:creationId xmlns:a16="http://schemas.microsoft.com/office/drawing/2014/main" id="{7594F604-D8F0-4D68-A6CA-166FAE41ECC7}"/>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Highlights: Individual services</a:t>
            </a:r>
          </a:p>
        </p:txBody>
      </p:sp>
    </p:spTree>
    <p:extLst>
      <p:ext uri="{BB962C8B-B14F-4D97-AF65-F5344CB8AC3E}">
        <p14:creationId xmlns:p14="http://schemas.microsoft.com/office/powerpoint/2010/main" val="343925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3657600" y="274638"/>
            <a:ext cx="5029200" cy="4703901"/>
          </a:xfrm>
        </p:spPr>
        <p:txBody>
          <a:bodyPr>
            <a:normAutofit/>
          </a:bodyPr>
          <a:lstStyle/>
          <a:p>
            <a:pPr>
              <a:lnSpc>
                <a:spcPct val="100000"/>
              </a:lnSpc>
              <a:buFont typeface="Wingdings" panose="05000000000000000000" pitchFamily="2" charset="2"/>
              <a:buChar char="§"/>
            </a:pPr>
            <a:r>
              <a:rPr lang="en-US" sz="2000" i="0" dirty="0">
                <a:solidFill>
                  <a:schemeClr val="tx1"/>
                </a:solidFill>
                <a:cs typeface="Segoe UI Semibold" panose="020B0702040204020203" pitchFamily="34" charset="0"/>
              </a:rPr>
              <a:t>Residents were asked to prioritize the same set of 26 services. Combined with quality ratings we can identify services residents see as important but underperforming.</a:t>
            </a:r>
          </a:p>
        </p:txBody>
      </p:sp>
      <p:graphicFrame>
        <p:nvGraphicFramePr>
          <p:cNvPr id="13" name="Diagram 12">
            <a:extLst>
              <a:ext uri="{FF2B5EF4-FFF2-40B4-BE49-F238E27FC236}">
                <a16:creationId xmlns:a16="http://schemas.microsoft.com/office/drawing/2014/main" id="{ACE72CDF-BFAE-4AA7-9453-B3772612F043}"/>
              </a:ext>
            </a:extLst>
          </p:cNvPr>
          <p:cNvGraphicFramePr/>
          <p:nvPr>
            <p:extLst>
              <p:ext uri="{D42A27DB-BD31-4B8C-83A1-F6EECF244321}">
                <p14:modId xmlns:p14="http://schemas.microsoft.com/office/powerpoint/2010/main" val="549897863"/>
              </p:ext>
            </p:extLst>
          </p:nvPr>
        </p:nvGraphicFramePr>
        <p:xfrm>
          <a:off x="3657600" y="1676400"/>
          <a:ext cx="50292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287F5ABD-03B6-43FE-8758-B90B95328D60}"/>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Highlights: Priority services</a:t>
            </a:r>
          </a:p>
        </p:txBody>
      </p:sp>
    </p:spTree>
    <p:extLst>
      <p:ext uri="{BB962C8B-B14F-4D97-AF65-F5344CB8AC3E}">
        <p14:creationId xmlns:p14="http://schemas.microsoft.com/office/powerpoint/2010/main" val="1558799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08796F25-4952-4C35-B5F1-D3C47692A492}"/>
              </a:ext>
            </a:extLst>
          </p:cNvPr>
          <p:cNvSpPr>
            <a:spLocks noGrp="1"/>
          </p:cNvSpPr>
          <p:nvPr>
            <p:ph idx="4294967295"/>
          </p:nvPr>
        </p:nvSpPr>
        <p:spPr>
          <a:xfrm>
            <a:off x="3657600" y="381000"/>
            <a:ext cx="5029200" cy="5492750"/>
          </a:xfrm>
        </p:spPr>
        <p:txBody>
          <a:bodyPr>
            <a:normAutofit/>
          </a:bodyPr>
          <a:lstStyle/>
          <a:p>
            <a:pPr>
              <a:lnSpc>
                <a:spcPct val="100000"/>
              </a:lnSpc>
              <a:buFont typeface="Wingdings" panose="05000000000000000000" pitchFamily="2" charset="2"/>
              <a:buChar char="§"/>
            </a:pPr>
            <a:r>
              <a:rPr lang="en-US" sz="2000" i="0" dirty="0">
                <a:solidFill>
                  <a:schemeClr val="tx1"/>
                </a:solidFill>
                <a:cs typeface="Segoe UI Semibold" panose="020B0702040204020203" pitchFamily="34" charset="0"/>
              </a:rPr>
              <a:t>Residents report largely positive experiences of 9-1-1 services and the DMV. Those who contacted the city about their taxes report more mixed experiences. </a:t>
            </a:r>
          </a:p>
        </p:txBody>
      </p:sp>
      <p:graphicFrame>
        <p:nvGraphicFramePr>
          <p:cNvPr id="3" name="Diagram 2">
            <a:extLst>
              <a:ext uri="{FF2B5EF4-FFF2-40B4-BE49-F238E27FC236}">
                <a16:creationId xmlns:a16="http://schemas.microsoft.com/office/drawing/2014/main" id="{0977D298-9DAD-4E52-AEC4-A39B90139345}"/>
              </a:ext>
            </a:extLst>
          </p:cNvPr>
          <p:cNvGraphicFramePr/>
          <p:nvPr>
            <p:extLst>
              <p:ext uri="{D42A27DB-BD31-4B8C-83A1-F6EECF244321}">
                <p14:modId xmlns:p14="http://schemas.microsoft.com/office/powerpoint/2010/main" val="2028659051"/>
              </p:ext>
            </p:extLst>
          </p:nvPr>
        </p:nvGraphicFramePr>
        <p:xfrm>
          <a:off x="3657600" y="1752600"/>
          <a:ext cx="5029200" cy="35942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A9323479-09A4-4FF5-9002-D2280B5F62F2}"/>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Highlights: Use of services</a:t>
            </a:r>
          </a:p>
        </p:txBody>
      </p:sp>
    </p:spTree>
    <p:extLst>
      <p:ext uri="{BB962C8B-B14F-4D97-AF65-F5344CB8AC3E}">
        <p14:creationId xmlns:p14="http://schemas.microsoft.com/office/powerpoint/2010/main" val="4177350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414897"/>
            <a:ext cx="8229600" cy="759799"/>
          </a:xfrm>
        </p:spPr>
        <p:txBody>
          <a:bodyPr>
            <a:noAutofit/>
          </a:bodyPr>
          <a:lstStyle/>
          <a:p>
            <a:r>
              <a:rPr lang="en-US" sz="2800" dirty="0">
                <a:cs typeface="Segoe UI Semibold" panose="020B0702040204020203" pitchFamily="34" charset="0"/>
              </a:rPr>
              <a:t>Demographic change since 1997: education/race</a:t>
            </a:r>
          </a:p>
        </p:txBody>
      </p:sp>
      <p:graphicFrame>
        <p:nvGraphicFramePr>
          <p:cNvPr id="7" name="Chart 6">
            <a:extLst>
              <a:ext uri="{FF2B5EF4-FFF2-40B4-BE49-F238E27FC236}">
                <a16:creationId xmlns:a16="http://schemas.microsoft.com/office/drawing/2014/main" id="{C7CAA46E-CCB9-4589-9FE2-ACA66B92D299}"/>
              </a:ext>
            </a:extLst>
          </p:cNvPr>
          <p:cNvGraphicFramePr/>
          <p:nvPr>
            <p:extLst>
              <p:ext uri="{D42A27DB-BD31-4B8C-83A1-F6EECF244321}">
                <p14:modId xmlns:p14="http://schemas.microsoft.com/office/powerpoint/2010/main" val="350176585"/>
              </p:ext>
            </p:extLst>
          </p:nvPr>
        </p:nvGraphicFramePr>
        <p:xfrm>
          <a:off x="533400" y="1352112"/>
          <a:ext cx="8229600" cy="4307399"/>
        </p:xfrm>
        <a:graphic>
          <a:graphicData uri="http://schemas.openxmlformats.org/drawingml/2006/chart">
            <c:chart xmlns:c="http://schemas.openxmlformats.org/drawingml/2006/chart" xmlns:r="http://schemas.openxmlformats.org/officeDocument/2006/relationships" r:id="rId3"/>
          </a:graphicData>
        </a:graphic>
      </p:graphicFrame>
      <p:sp>
        <p:nvSpPr>
          <p:cNvPr id="13" name="Arrow: Down 12">
            <a:extLst>
              <a:ext uri="{FF2B5EF4-FFF2-40B4-BE49-F238E27FC236}">
                <a16:creationId xmlns:a16="http://schemas.microsoft.com/office/drawing/2014/main" id="{23291612-9854-4F42-89A0-638E8E960523}"/>
              </a:ext>
            </a:extLst>
          </p:cNvPr>
          <p:cNvSpPr/>
          <p:nvPr/>
        </p:nvSpPr>
        <p:spPr>
          <a:xfrm rot="10800000">
            <a:off x="3810000" y="1755449"/>
            <a:ext cx="278843" cy="431170"/>
          </a:xfrm>
          <a:prstGeom prst="downArrow">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4" name="Arrow: Down 13">
            <a:extLst>
              <a:ext uri="{FF2B5EF4-FFF2-40B4-BE49-F238E27FC236}">
                <a16:creationId xmlns:a16="http://schemas.microsoft.com/office/drawing/2014/main" id="{639F47AC-45F7-47BB-89DA-FDA7D3F54C30}"/>
              </a:ext>
            </a:extLst>
          </p:cNvPr>
          <p:cNvSpPr/>
          <p:nvPr/>
        </p:nvSpPr>
        <p:spPr>
          <a:xfrm>
            <a:off x="1752600" y="2951326"/>
            <a:ext cx="278843" cy="431170"/>
          </a:xfrm>
          <a:prstGeom prst="downArrow">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5" name="Arrow: Down 14">
            <a:extLst>
              <a:ext uri="{FF2B5EF4-FFF2-40B4-BE49-F238E27FC236}">
                <a16:creationId xmlns:a16="http://schemas.microsoft.com/office/drawing/2014/main" id="{2C548B14-5599-4111-9218-B68244611856}"/>
              </a:ext>
            </a:extLst>
          </p:cNvPr>
          <p:cNvSpPr/>
          <p:nvPr/>
        </p:nvSpPr>
        <p:spPr>
          <a:xfrm>
            <a:off x="5943600" y="1996310"/>
            <a:ext cx="278843" cy="431170"/>
          </a:xfrm>
          <a:prstGeom prst="downArrow">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6" name="Arrow: Down 15">
            <a:extLst>
              <a:ext uri="{FF2B5EF4-FFF2-40B4-BE49-F238E27FC236}">
                <a16:creationId xmlns:a16="http://schemas.microsoft.com/office/drawing/2014/main" id="{2B1C866C-CC10-4BCF-A1A9-62C22ECE4211}"/>
              </a:ext>
            </a:extLst>
          </p:cNvPr>
          <p:cNvSpPr/>
          <p:nvPr/>
        </p:nvSpPr>
        <p:spPr>
          <a:xfrm rot="10800000">
            <a:off x="7010400" y="2490521"/>
            <a:ext cx="278843" cy="431170"/>
          </a:xfrm>
          <a:prstGeom prst="downArrow">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7" name="Arrow: Down 16">
            <a:extLst>
              <a:ext uri="{FF2B5EF4-FFF2-40B4-BE49-F238E27FC236}">
                <a16:creationId xmlns:a16="http://schemas.microsoft.com/office/drawing/2014/main" id="{5EB23738-6C5B-4D32-9C1E-0A4E8300D647}"/>
              </a:ext>
            </a:extLst>
          </p:cNvPr>
          <p:cNvSpPr/>
          <p:nvPr/>
        </p:nvSpPr>
        <p:spPr>
          <a:xfrm rot="10800000">
            <a:off x="8077200" y="3733800"/>
            <a:ext cx="278843" cy="431170"/>
          </a:xfrm>
          <a:prstGeom prst="downArrow">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Tree>
    <p:extLst>
      <p:ext uri="{BB962C8B-B14F-4D97-AF65-F5344CB8AC3E}">
        <p14:creationId xmlns:p14="http://schemas.microsoft.com/office/powerpoint/2010/main" val="1630722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7FB4458-2408-445A-85AB-FA18336723EA}"/>
              </a:ext>
            </a:extLst>
          </p:cNvPr>
          <p:cNvSpPr txBox="1">
            <a:spLocks noGrp="1"/>
          </p:cNvSpPr>
          <p:nvPr>
            <p:ph type="body" sz="quarter" idx="4294967295"/>
          </p:nvPr>
        </p:nvSpPr>
        <p:spPr>
          <a:xfrm>
            <a:off x="457200" y="5486400"/>
            <a:ext cx="4401436" cy="246221"/>
          </a:xfrm>
          <a:prstGeom prst="rect">
            <a:avLst/>
          </a:prstGeom>
          <a:noFill/>
        </p:spPr>
        <p:txBody>
          <a:bodyPr wrap="square" rtlCol="0">
            <a:spAutoFit/>
          </a:bodyPr>
          <a:lstStyle/>
          <a:p>
            <a:pPr marL="0" indent="0">
              <a:buNone/>
            </a:pPr>
            <a:r>
              <a:rPr lang="en-US" sz="1000" dirty="0">
                <a:solidFill>
                  <a:schemeClr val="tx1"/>
                </a:solidFill>
                <a:latin typeface="Segoe UI Semilight" panose="020B0402040204020203" pitchFamily="34" charset="0"/>
                <a:cs typeface="Segoe UI Semilight" panose="020B0402040204020203" pitchFamily="34" charset="0"/>
              </a:rPr>
              <a:t>*Source: inflation-adjusted figures from U.S. Census </a:t>
            </a:r>
          </a:p>
        </p:txBody>
      </p:sp>
      <p:graphicFrame>
        <p:nvGraphicFramePr>
          <p:cNvPr id="7" name="Chart 6">
            <a:extLst>
              <a:ext uri="{FF2B5EF4-FFF2-40B4-BE49-F238E27FC236}">
                <a16:creationId xmlns:a16="http://schemas.microsoft.com/office/drawing/2014/main" id="{9658DE3E-8FE9-41E0-9D4B-6C7F65DA9274}"/>
              </a:ext>
            </a:extLst>
          </p:cNvPr>
          <p:cNvGraphicFramePr/>
          <p:nvPr>
            <p:extLst>
              <p:ext uri="{D42A27DB-BD31-4B8C-83A1-F6EECF244321}">
                <p14:modId xmlns:p14="http://schemas.microsoft.com/office/powerpoint/2010/main" val="4089884761"/>
              </p:ext>
            </p:extLst>
          </p:nvPr>
        </p:nvGraphicFramePr>
        <p:xfrm>
          <a:off x="3829050" y="685799"/>
          <a:ext cx="4857750" cy="5062617"/>
        </p:xfrm>
        <a:graphic>
          <a:graphicData uri="http://schemas.openxmlformats.org/drawingml/2006/chart">
            <c:chart xmlns:c="http://schemas.openxmlformats.org/drawingml/2006/chart" xmlns:r="http://schemas.openxmlformats.org/officeDocument/2006/relationships" r:id="rId3"/>
          </a:graphicData>
        </a:graphic>
      </p:graphicFrame>
      <p:sp>
        <p:nvSpPr>
          <p:cNvPr id="9" name="Arrow: Down 8">
            <a:extLst>
              <a:ext uri="{FF2B5EF4-FFF2-40B4-BE49-F238E27FC236}">
                <a16:creationId xmlns:a16="http://schemas.microsoft.com/office/drawing/2014/main" id="{938E13C1-FB7C-469F-A7DF-3EB4BE7D2327}"/>
              </a:ext>
            </a:extLst>
          </p:cNvPr>
          <p:cNvSpPr/>
          <p:nvPr/>
        </p:nvSpPr>
        <p:spPr>
          <a:xfrm rot="10800000">
            <a:off x="6781800" y="1828800"/>
            <a:ext cx="838200" cy="912646"/>
          </a:xfrm>
          <a:prstGeom prst="downArrow">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6" name="Title 1">
            <a:extLst>
              <a:ext uri="{FF2B5EF4-FFF2-40B4-BE49-F238E27FC236}">
                <a16:creationId xmlns:a16="http://schemas.microsoft.com/office/drawing/2014/main" id="{55CDA142-7C1C-465B-ADFE-B1112BFF444A}"/>
              </a:ext>
            </a:extLst>
          </p:cNvPr>
          <p:cNvSpPr txBox="1">
            <a:spLocks/>
          </p:cNvSpPr>
          <p:nvPr/>
        </p:nvSpPr>
        <p:spPr>
          <a:xfrm>
            <a:off x="457200" y="274638"/>
            <a:ext cx="3124200" cy="17827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Demographic change since 1997:</a:t>
            </a:r>
          </a:p>
          <a:p>
            <a:pPr algn="l"/>
            <a:r>
              <a:rPr lang="en-US" sz="2800" dirty="0">
                <a:latin typeface="+mn-lt"/>
                <a:cs typeface="Segoe UI Semibold" panose="020B0702040204020203" pitchFamily="34" charset="0"/>
              </a:rPr>
              <a:t>Income</a:t>
            </a:r>
          </a:p>
        </p:txBody>
      </p:sp>
    </p:spTree>
    <p:extLst>
      <p:ext uri="{BB962C8B-B14F-4D97-AF65-F5344CB8AC3E}">
        <p14:creationId xmlns:p14="http://schemas.microsoft.com/office/powerpoint/2010/main" val="201662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72429"/>
            <a:ext cx="2934929" cy="830997"/>
          </a:xfrm>
        </p:spPr>
        <p:txBody>
          <a:bodyPr/>
          <a:lstStyle/>
          <a:p>
            <a:r>
              <a:rPr lang="en-US" sz="4800" dirty="0"/>
              <a:t>FINDINGS</a:t>
            </a:r>
          </a:p>
        </p:txBody>
      </p:sp>
    </p:spTree>
    <p:extLst>
      <p:ext uri="{BB962C8B-B14F-4D97-AF65-F5344CB8AC3E}">
        <p14:creationId xmlns:p14="http://schemas.microsoft.com/office/powerpoint/2010/main" val="1547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06FAEB3-F76C-4365-845D-7D9999B93FD8}"/>
              </a:ext>
            </a:extLst>
          </p:cNvPr>
          <p:cNvGraphicFramePr/>
          <p:nvPr>
            <p:extLst>
              <p:ext uri="{D42A27DB-BD31-4B8C-83A1-F6EECF244321}">
                <p14:modId xmlns:p14="http://schemas.microsoft.com/office/powerpoint/2010/main" val="2773715156"/>
              </p:ext>
            </p:extLst>
          </p:nvPr>
        </p:nvGraphicFramePr>
        <p:xfrm>
          <a:off x="457200" y="1371600"/>
          <a:ext cx="8229603" cy="411480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Box 2">
            <a:extLst>
              <a:ext uri="{FF2B5EF4-FFF2-40B4-BE49-F238E27FC236}">
                <a16:creationId xmlns:a16="http://schemas.microsoft.com/office/drawing/2014/main" id="{A2CDA9E0-C21A-4CD3-97B7-B8CEA0E84C94}"/>
              </a:ext>
            </a:extLst>
          </p:cNvPr>
          <p:cNvSpPr txBox="1">
            <a:spLocks noChangeArrowheads="1"/>
          </p:cNvSpPr>
          <p:nvPr/>
        </p:nvSpPr>
        <p:spPr bwMode="auto">
          <a:xfrm>
            <a:off x="457197" y="5486401"/>
            <a:ext cx="8229602" cy="27273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0"/>
              </a:spcAft>
            </a:pP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What do you say is the most important problem facing people living in the District today? (OPEN-END, ONE RESPONSE ALLOWED)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5B94AA68-DA6C-4BC9-AA3B-16FC179F1182}"/>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Top Problems in the City</a:t>
            </a:r>
          </a:p>
        </p:txBody>
      </p:sp>
    </p:spTree>
    <p:extLst>
      <p:ext uri="{BB962C8B-B14F-4D97-AF65-F5344CB8AC3E}">
        <p14:creationId xmlns:p14="http://schemas.microsoft.com/office/powerpoint/2010/main" val="3891401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3710313281"/>
              </p:ext>
            </p:extLst>
          </p:nvPr>
        </p:nvGraphicFramePr>
        <p:xfrm>
          <a:off x="457199" y="1371600"/>
          <a:ext cx="8185148" cy="4329264"/>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C4870292-0B95-4B0D-9BBA-ED2480B00A50}"/>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Top Problems in the City by Gender, Age, Race</a:t>
            </a:r>
          </a:p>
        </p:txBody>
      </p:sp>
      <p:sp>
        <p:nvSpPr>
          <p:cNvPr id="3" name="Oval 2">
            <a:extLst>
              <a:ext uri="{FF2B5EF4-FFF2-40B4-BE49-F238E27FC236}">
                <a16:creationId xmlns:a16="http://schemas.microsoft.com/office/drawing/2014/main" id="{C130AC47-F474-4227-AC93-87CAB69C7207}"/>
              </a:ext>
            </a:extLst>
          </p:cNvPr>
          <p:cNvSpPr/>
          <p:nvPr/>
        </p:nvSpPr>
        <p:spPr>
          <a:xfrm>
            <a:off x="7391400" y="3276600"/>
            <a:ext cx="609600"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55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2193449018"/>
              </p:ext>
            </p:extLst>
          </p:nvPr>
        </p:nvGraphicFramePr>
        <p:xfrm>
          <a:off x="457200" y="1371600"/>
          <a:ext cx="8140694" cy="4331046"/>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CAA51E71-FC14-46C3-AD14-302C238CA0F7}"/>
              </a:ext>
            </a:extLst>
          </p:cNvPr>
          <p:cNvSpPr txBox="1">
            <a:spLocks/>
          </p:cNvSpPr>
          <p:nvPr/>
        </p:nvSpPr>
        <p:spPr>
          <a:xfrm>
            <a:off x="3816627" y="685799"/>
            <a:ext cx="4870174" cy="88499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1"/>
                </a:solidFill>
                <a:latin typeface="Segoe UI Semibold" panose="020B0702040204020203" pitchFamily="34" charset="0"/>
                <a:ea typeface="+mj-ea"/>
                <a:cs typeface="+mj-cs"/>
              </a:defRPr>
            </a:lvl1pPr>
          </a:lstStyle>
          <a:p>
            <a:endParaRPr lang="en-US" dirty="0"/>
          </a:p>
        </p:txBody>
      </p:sp>
      <p:sp>
        <p:nvSpPr>
          <p:cNvPr id="7" name="Title 1">
            <a:extLst>
              <a:ext uri="{FF2B5EF4-FFF2-40B4-BE49-F238E27FC236}">
                <a16:creationId xmlns:a16="http://schemas.microsoft.com/office/drawing/2014/main" id="{26EA7562-5846-470B-9D94-A6D0F8FF1D5C}"/>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Top Problems in the City by Education, Income</a:t>
            </a:r>
          </a:p>
        </p:txBody>
      </p:sp>
      <p:sp>
        <p:nvSpPr>
          <p:cNvPr id="9" name="Oval 8">
            <a:extLst>
              <a:ext uri="{FF2B5EF4-FFF2-40B4-BE49-F238E27FC236}">
                <a16:creationId xmlns:a16="http://schemas.microsoft.com/office/drawing/2014/main" id="{48D5D074-9EFF-4F1C-9EA3-8EE7D41CF030}"/>
              </a:ext>
            </a:extLst>
          </p:cNvPr>
          <p:cNvSpPr/>
          <p:nvPr/>
        </p:nvSpPr>
        <p:spPr>
          <a:xfrm>
            <a:off x="2514601" y="2209800"/>
            <a:ext cx="609600"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B80711C-8193-49EE-8875-DCEC8F071BD5}"/>
              </a:ext>
            </a:extLst>
          </p:cNvPr>
          <p:cNvSpPr/>
          <p:nvPr/>
        </p:nvSpPr>
        <p:spPr>
          <a:xfrm>
            <a:off x="5946914" y="2500148"/>
            <a:ext cx="609600"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6031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3367098427"/>
              </p:ext>
            </p:extLst>
          </p:nvPr>
        </p:nvGraphicFramePr>
        <p:xfrm>
          <a:off x="501653" y="1371600"/>
          <a:ext cx="8140694" cy="4407246"/>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A8ECA30A-6C2E-47AD-9812-30062949381B}"/>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Top Problems in the City by Homeownership, Tenure</a:t>
            </a:r>
          </a:p>
        </p:txBody>
      </p:sp>
    </p:spTree>
    <p:extLst>
      <p:ext uri="{BB962C8B-B14F-4D97-AF65-F5344CB8AC3E}">
        <p14:creationId xmlns:p14="http://schemas.microsoft.com/office/powerpoint/2010/main" val="2370285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1362386032"/>
              </p:ext>
            </p:extLst>
          </p:nvPr>
        </p:nvGraphicFramePr>
        <p:xfrm>
          <a:off x="457199" y="1371600"/>
          <a:ext cx="8140694"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CAA51E71-FC14-46C3-AD14-302C238CA0F7}"/>
              </a:ext>
            </a:extLst>
          </p:cNvPr>
          <p:cNvSpPr txBox="1">
            <a:spLocks/>
          </p:cNvSpPr>
          <p:nvPr/>
        </p:nvSpPr>
        <p:spPr>
          <a:xfrm>
            <a:off x="3816627" y="685799"/>
            <a:ext cx="4870174" cy="88499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1"/>
                </a:solidFill>
                <a:latin typeface="Segoe UI Semibold" panose="020B0702040204020203" pitchFamily="34" charset="0"/>
                <a:ea typeface="+mj-ea"/>
                <a:cs typeface="+mj-cs"/>
              </a:defRPr>
            </a:lvl1pPr>
          </a:lstStyle>
          <a:p>
            <a:endParaRPr lang="en-US" dirty="0"/>
          </a:p>
        </p:txBody>
      </p:sp>
      <p:sp>
        <p:nvSpPr>
          <p:cNvPr id="7" name="Title 1">
            <a:extLst>
              <a:ext uri="{FF2B5EF4-FFF2-40B4-BE49-F238E27FC236}">
                <a16:creationId xmlns:a16="http://schemas.microsoft.com/office/drawing/2014/main" id="{28927F3D-F78C-48EC-B680-3A34A2B12399}"/>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Top Problems in the City by Ward</a:t>
            </a:r>
          </a:p>
        </p:txBody>
      </p:sp>
      <p:sp>
        <p:nvSpPr>
          <p:cNvPr id="9" name="Oval 8">
            <a:extLst>
              <a:ext uri="{FF2B5EF4-FFF2-40B4-BE49-F238E27FC236}">
                <a16:creationId xmlns:a16="http://schemas.microsoft.com/office/drawing/2014/main" id="{9E22C5A5-C7D3-4774-8CD5-1392FB9603DA}"/>
              </a:ext>
            </a:extLst>
          </p:cNvPr>
          <p:cNvSpPr/>
          <p:nvPr/>
        </p:nvSpPr>
        <p:spPr>
          <a:xfrm>
            <a:off x="7988293" y="2209800"/>
            <a:ext cx="609600"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DEB4D46-FB2C-4E75-AD2F-A495BE4ACD7F}"/>
              </a:ext>
            </a:extLst>
          </p:cNvPr>
          <p:cNvSpPr/>
          <p:nvPr/>
        </p:nvSpPr>
        <p:spPr>
          <a:xfrm>
            <a:off x="7086600" y="2180394"/>
            <a:ext cx="812785"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231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id="{B089203A-B66A-4C19-878B-7C38B8E5A51F}"/>
              </a:ext>
            </a:extLst>
          </p:cNvPr>
          <p:cNvSpPr txBox="1">
            <a:spLocks noChangeArrowheads="1"/>
          </p:cNvSpPr>
          <p:nvPr/>
        </p:nvSpPr>
        <p:spPr bwMode="auto">
          <a:xfrm>
            <a:off x="457200" y="4648203"/>
            <a:ext cx="3267490" cy="914400"/>
          </a:xfrm>
          <a:prstGeom prst="rect">
            <a:avLst/>
          </a:prstGeom>
          <a:noFill/>
          <a:ln w="9525">
            <a:noFill/>
            <a:miter lim="800000"/>
            <a:headEnd/>
            <a:tailEnd/>
          </a:ln>
        </p:spPr>
        <p:txBody>
          <a:bodyPr rot="0" vert="horz" wrap="square" lIns="91440" tIns="45720" rIns="91440" bIns="45720" anchor="t" anchorCtr="0">
            <a:noAutofit/>
          </a:bodyPr>
          <a:lstStyle/>
          <a:p>
            <a:pPr marL="0" marR="0" algn="r">
              <a:lnSpc>
                <a:spcPct val="107000"/>
              </a:lnSpc>
              <a:spcBef>
                <a:spcPts val="0"/>
              </a:spcBef>
              <a:spcAft>
                <a:spcPts val="0"/>
              </a:spcAft>
            </a:pPr>
            <a:r>
              <a:rPr lang="en-US" sz="1200" dirty="0">
                <a:effectLst/>
                <a:ea typeface="Calibri" panose="020F0502020204030204" pitchFamily="34" charset="0"/>
                <a:cs typeface="Times New Roman" panose="02020603050405020304" pitchFamily="18" charset="0"/>
              </a:rPr>
              <a:t>*In considering city government services in the District, would you say the quality of public services in general is excellent, good, fair, poor or very poor?</a:t>
            </a:r>
          </a:p>
        </p:txBody>
      </p:sp>
      <p:graphicFrame>
        <p:nvGraphicFramePr>
          <p:cNvPr id="7" name="Content Placeholder 6">
            <a:extLst>
              <a:ext uri="{FF2B5EF4-FFF2-40B4-BE49-F238E27FC236}">
                <a16:creationId xmlns:a16="http://schemas.microsoft.com/office/drawing/2014/main" id="{A829B4F8-8B43-416B-A353-43F7EC946E73}"/>
              </a:ext>
            </a:extLst>
          </p:cNvPr>
          <p:cNvGraphicFramePr>
            <a:graphicFrameLocks noGrp="1"/>
          </p:cNvGraphicFramePr>
          <p:nvPr>
            <p:ph idx="1"/>
            <p:extLst>
              <p:ext uri="{D42A27DB-BD31-4B8C-83A1-F6EECF244321}">
                <p14:modId xmlns:p14="http://schemas.microsoft.com/office/powerpoint/2010/main" val="1956485457"/>
              </p:ext>
            </p:extLst>
          </p:nvPr>
        </p:nvGraphicFramePr>
        <p:xfrm>
          <a:off x="3657600" y="685800"/>
          <a:ext cx="5029200" cy="5111749"/>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a:extLst>
              <a:ext uri="{FF2B5EF4-FFF2-40B4-BE49-F238E27FC236}">
                <a16:creationId xmlns:a16="http://schemas.microsoft.com/office/drawing/2014/main" id="{D9CB8B02-9E3C-489C-BEB2-7B8EB06B43AD}"/>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CD94E0D-4A7B-45B0-AC27-81708BAC54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9" name="Title 1">
            <a:extLst>
              <a:ext uri="{FF2B5EF4-FFF2-40B4-BE49-F238E27FC236}">
                <a16:creationId xmlns:a16="http://schemas.microsoft.com/office/drawing/2014/main" id="{18ABA7B3-EF42-466E-9325-18E51908D8FD}"/>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Overall Evaluation of City Services</a:t>
            </a:r>
          </a:p>
        </p:txBody>
      </p:sp>
    </p:spTree>
    <p:extLst>
      <p:ext uri="{BB962C8B-B14F-4D97-AF65-F5344CB8AC3E}">
        <p14:creationId xmlns:p14="http://schemas.microsoft.com/office/powerpoint/2010/main" val="2103784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79BC86F7-E6BB-4815-8287-BB5DD899F5E7}"/>
              </a:ext>
            </a:extLst>
          </p:cNvPr>
          <p:cNvGraphicFramePr/>
          <p:nvPr>
            <p:extLst>
              <p:ext uri="{D42A27DB-BD31-4B8C-83A1-F6EECF244321}">
                <p14:modId xmlns:p14="http://schemas.microsoft.com/office/powerpoint/2010/main" val="1312686226"/>
              </p:ext>
            </p:extLst>
          </p:nvPr>
        </p:nvGraphicFramePr>
        <p:xfrm>
          <a:off x="457200" y="1600200"/>
          <a:ext cx="8229600" cy="409453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70497774-749A-464D-8D11-D98DB04F8458}"/>
              </a:ext>
            </a:extLst>
          </p:cNvPr>
          <p:cNvSpPr txBox="1"/>
          <p:nvPr/>
        </p:nvSpPr>
        <p:spPr>
          <a:xfrm>
            <a:off x="3597275" y="1163268"/>
            <a:ext cx="1949450" cy="307777"/>
          </a:xfrm>
          <a:prstGeom prst="rect">
            <a:avLst/>
          </a:prstGeom>
          <a:noFill/>
        </p:spPr>
        <p:txBody>
          <a:bodyPr wrap="square" rtlCol="0">
            <a:spAutoFit/>
          </a:bodyPr>
          <a:lstStyle/>
          <a:p>
            <a:pPr algn="ctr"/>
            <a:r>
              <a:rPr lang="en-US" sz="1400" dirty="0">
                <a:latin typeface="+mj-lt"/>
                <a:cs typeface="Segoe UI Semilight" panose="020B0402040204020203" pitchFamily="34" charset="0"/>
              </a:rPr>
              <a:t>% “good” or “excellent”</a:t>
            </a:r>
          </a:p>
        </p:txBody>
      </p:sp>
      <p:sp>
        <p:nvSpPr>
          <p:cNvPr id="7" name="Title 1">
            <a:extLst>
              <a:ext uri="{FF2B5EF4-FFF2-40B4-BE49-F238E27FC236}">
                <a16:creationId xmlns:a16="http://schemas.microsoft.com/office/drawing/2014/main" id="{572CA513-8271-40A5-8A5E-5AD04CA738E5}"/>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Overall Evaluation of City Services by Gender, Race, Age</a:t>
            </a:r>
          </a:p>
        </p:txBody>
      </p:sp>
      <p:sp>
        <p:nvSpPr>
          <p:cNvPr id="8" name="Oval 7">
            <a:extLst>
              <a:ext uri="{FF2B5EF4-FFF2-40B4-BE49-F238E27FC236}">
                <a16:creationId xmlns:a16="http://schemas.microsoft.com/office/drawing/2014/main" id="{A2B73D4F-F4D2-4C79-ADA1-C8A02925E62C}"/>
              </a:ext>
            </a:extLst>
          </p:cNvPr>
          <p:cNvSpPr/>
          <p:nvPr/>
        </p:nvSpPr>
        <p:spPr>
          <a:xfrm>
            <a:off x="3879924" y="1600200"/>
            <a:ext cx="1307952"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34A02AC-D218-4D8F-82D5-4D69790A3AAA}"/>
              </a:ext>
            </a:extLst>
          </p:cNvPr>
          <p:cNvSpPr/>
          <p:nvPr/>
        </p:nvSpPr>
        <p:spPr>
          <a:xfrm>
            <a:off x="7302648" y="1600200"/>
            <a:ext cx="1307952"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114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3096938606"/>
              </p:ext>
            </p:extLst>
          </p:nvPr>
        </p:nvGraphicFramePr>
        <p:xfrm>
          <a:off x="501653" y="1570794"/>
          <a:ext cx="8185148" cy="4137855"/>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CF09AF64-1707-460A-98EC-3A80AB82DA40}"/>
              </a:ext>
            </a:extLst>
          </p:cNvPr>
          <p:cNvSpPr txBox="1">
            <a:spLocks/>
          </p:cNvSpPr>
          <p:nvPr/>
        </p:nvSpPr>
        <p:spPr>
          <a:xfrm>
            <a:off x="533400" y="381000"/>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Evaluation of Services by Income, Education, Rent/Own, Tenure</a:t>
            </a:r>
          </a:p>
        </p:txBody>
      </p:sp>
      <p:sp>
        <p:nvSpPr>
          <p:cNvPr id="8" name="TextBox 7">
            <a:extLst>
              <a:ext uri="{FF2B5EF4-FFF2-40B4-BE49-F238E27FC236}">
                <a16:creationId xmlns:a16="http://schemas.microsoft.com/office/drawing/2014/main" id="{457AE585-EDA9-4E02-B362-F95EA819AE68}"/>
              </a:ext>
            </a:extLst>
          </p:cNvPr>
          <p:cNvSpPr txBox="1"/>
          <p:nvPr/>
        </p:nvSpPr>
        <p:spPr>
          <a:xfrm>
            <a:off x="3597275" y="1292423"/>
            <a:ext cx="1949450" cy="307777"/>
          </a:xfrm>
          <a:prstGeom prst="rect">
            <a:avLst/>
          </a:prstGeom>
          <a:noFill/>
        </p:spPr>
        <p:txBody>
          <a:bodyPr wrap="square" rtlCol="0">
            <a:spAutoFit/>
          </a:bodyPr>
          <a:lstStyle/>
          <a:p>
            <a:pPr algn="ctr"/>
            <a:r>
              <a:rPr lang="en-US" sz="1400" dirty="0">
                <a:latin typeface="+mj-lt"/>
                <a:cs typeface="Segoe UI Semilight" panose="020B0402040204020203" pitchFamily="34" charset="0"/>
              </a:rPr>
              <a:t>% “good” or “excellent”</a:t>
            </a:r>
          </a:p>
        </p:txBody>
      </p:sp>
      <p:sp>
        <p:nvSpPr>
          <p:cNvPr id="11" name="Oval 10">
            <a:extLst>
              <a:ext uri="{FF2B5EF4-FFF2-40B4-BE49-F238E27FC236}">
                <a16:creationId xmlns:a16="http://schemas.microsoft.com/office/drawing/2014/main" id="{E24A8F0E-5F58-4BB0-A4F5-F7E5EF551A06}"/>
              </a:ext>
            </a:extLst>
          </p:cNvPr>
          <p:cNvSpPr/>
          <p:nvPr/>
        </p:nvSpPr>
        <p:spPr>
          <a:xfrm>
            <a:off x="6128168" y="1923067"/>
            <a:ext cx="669925"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584B4ED-8E27-4C8D-A44A-1C6D950BE92D}"/>
              </a:ext>
            </a:extLst>
          </p:cNvPr>
          <p:cNvSpPr/>
          <p:nvPr/>
        </p:nvSpPr>
        <p:spPr>
          <a:xfrm>
            <a:off x="5257799" y="1923067"/>
            <a:ext cx="669925" cy="59153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001D6CA-D2BA-4DDE-B042-0914AFE0A7DE}"/>
              </a:ext>
            </a:extLst>
          </p:cNvPr>
          <p:cNvSpPr/>
          <p:nvPr/>
        </p:nvSpPr>
        <p:spPr>
          <a:xfrm>
            <a:off x="3216275" y="1878571"/>
            <a:ext cx="762000" cy="685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8174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2227444616"/>
              </p:ext>
            </p:extLst>
          </p:nvPr>
        </p:nvGraphicFramePr>
        <p:xfrm>
          <a:off x="501653" y="1479204"/>
          <a:ext cx="8185148" cy="4369146"/>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01E33FC2-618B-4343-BE3D-05E21A361990}"/>
              </a:ext>
            </a:extLst>
          </p:cNvPr>
          <p:cNvSpPr txBox="1">
            <a:spLocks/>
          </p:cNvSpPr>
          <p:nvPr/>
        </p:nvSpPr>
        <p:spPr>
          <a:xfrm>
            <a:off x="533400" y="414897"/>
            <a:ext cx="822960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Overall Evaluation of City Services by Ward</a:t>
            </a:r>
          </a:p>
        </p:txBody>
      </p:sp>
      <p:sp>
        <p:nvSpPr>
          <p:cNvPr id="9" name="TextBox 8">
            <a:extLst>
              <a:ext uri="{FF2B5EF4-FFF2-40B4-BE49-F238E27FC236}">
                <a16:creationId xmlns:a16="http://schemas.microsoft.com/office/drawing/2014/main" id="{0764CB88-9DC8-4E56-94DA-AF86310747BC}"/>
              </a:ext>
            </a:extLst>
          </p:cNvPr>
          <p:cNvSpPr txBox="1"/>
          <p:nvPr/>
        </p:nvSpPr>
        <p:spPr>
          <a:xfrm>
            <a:off x="3597275" y="1163268"/>
            <a:ext cx="1949450" cy="307777"/>
          </a:xfrm>
          <a:prstGeom prst="rect">
            <a:avLst/>
          </a:prstGeom>
          <a:noFill/>
        </p:spPr>
        <p:txBody>
          <a:bodyPr wrap="square" rtlCol="0">
            <a:spAutoFit/>
          </a:bodyPr>
          <a:lstStyle/>
          <a:p>
            <a:pPr algn="ctr"/>
            <a:r>
              <a:rPr lang="en-US" sz="1400" dirty="0">
                <a:latin typeface="+mj-lt"/>
                <a:cs typeface="Segoe UI Semilight" panose="020B0402040204020203" pitchFamily="34" charset="0"/>
              </a:rPr>
              <a:t>% “good” or “excellent”</a:t>
            </a:r>
          </a:p>
        </p:txBody>
      </p:sp>
    </p:spTree>
    <p:extLst>
      <p:ext uri="{BB962C8B-B14F-4D97-AF65-F5344CB8AC3E}">
        <p14:creationId xmlns:p14="http://schemas.microsoft.com/office/powerpoint/2010/main" val="4230295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1103044362"/>
              </p:ext>
            </p:extLst>
          </p:nvPr>
        </p:nvGraphicFramePr>
        <p:xfrm>
          <a:off x="398085" y="990600"/>
          <a:ext cx="825762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2">
            <a:extLst>
              <a:ext uri="{FF2B5EF4-FFF2-40B4-BE49-F238E27FC236}">
                <a16:creationId xmlns:a16="http://schemas.microsoft.com/office/drawing/2014/main" id="{DF745B4A-7A20-4E98-B59F-646F43252AEC}"/>
              </a:ext>
            </a:extLst>
          </p:cNvPr>
          <p:cNvSpPr txBox="1">
            <a:spLocks noChangeArrowheads="1"/>
          </p:cNvSpPr>
          <p:nvPr/>
        </p:nvSpPr>
        <p:spPr bwMode="auto">
          <a:xfrm>
            <a:off x="473670" y="4962442"/>
            <a:ext cx="8257620" cy="91257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i="1" dirty="0">
                <a:latin typeface="Segoe UI Semilight" panose="020B0402040204020203" pitchFamily="34" charset="0"/>
                <a:cs typeface="Segoe UI Semilight" panose="020B0402040204020203" pitchFamily="34" charset="0"/>
              </a:rPr>
              <a:t>* Now, I’d like to read the list again, but this time please tell me, if you were advising the District government, what kind of priority would you give to each of the following services: an extremely high priority, a high priority, a middle priority, a low priority, or an extremely low priority...(% </a:t>
            </a:r>
          </a:p>
          <a:p>
            <a:pPr>
              <a:lnSpc>
                <a:spcPct val="107000"/>
              </a:lnSpc>
            </a:pPr>
            <a:r>
              <a:rPr lang="en-US" sz="1000" i="1" dirty="0">
                <a:latin typeface="Segoe UI Semilight" panose="020B0402040204020203" pitchFamily="34" charset="0"/>
                <a:cs typeface="Segoe UI Semilight" panose="020B0402040204020203" pitchFamily="34" charset="0"/>
              </a:rPr>
              <a:t>** Data is not available for some 1997 categories because it was not asked about in 1997 survey</a:t>
            </a:r>
          </a:p>
          <a:p>
            <a:pPr>
              <a:lnSpc>
                <a:spcPct val="107000"/>
              </a:lnSpc>
            </a:pPr>
            <a:r>
              <a:rPr lang="en-US" sz="1000" i="1" dirty="0">
                <a:latin typeface="Segoe UI Semilight" panose="020B0402040204020203" pitchFamily="34" charset="0"/>
                <a:cs typeface="Segoe UI Semilight" panose="020B0402040204020203" pitchFamily="34" charset="0"/>
              </a:rPr>
              <a:t>*** 1997: Public schools</a:t>
            </a:r>
          </a:p>
          <a:p>
            <a:pPr>
              <a:lnSpc>
                <a:spcPct val="107000"/>
              </a:lnSpc>
            </a:pPr>
            <a:endParaRPr lang="en-US" sz="1000" i="1" dirty="0">
              <a:latin typeface="Segoe UI Semilight" panose="020B0402040204020203" pitchFamily="34" charset="0"/>
              <a:cs typeface="Segoe UI Semilight" panose="020B0402040204020203" pitchFamily="34" charset="0"/>
            </a:endParaRPr>
          </a:p>
        </p:txBody>
      </p:sp>
      <p:sp>
        <p:nvSpPr>
          <p:cNvPr id="5" name="Title 1">
            <a:extLst>
              <a:ext uri="{FF2B5EF4-FFF2-40B4-BE49-F238E27FC236}">
                <a16:creationId xmlns:a16="http://schemas.microsoft.com/office/drawing/2014/main" id="{34EF3441-A5D5-4099-A3ED-B852316DB692}"/>
              </a:ext>
            </a:extLst>
          </p:cNvPr>
          <p:cNvSpPr txBox="1">
            <a:spLocks/>
          </p:cNvSpPr>
          <p:nvPr/>
        </p:nvSpPr>
        <p:spPr>
          <a:xfrm>
            <a:off x="488295" y="314603"/>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Priority of City Services: Top Tier</a:t>
            </a:r>
          </a:p>
        </p:txBody>
      </p:sp>
    </p:spTree>
    <p:extLst>
      <p:ext uri="{BB962C8B-B14F-4D97-AF65-F5344CB8AC3E}">
        <p14:creationId xmlns:p14="http://schemas.microsoft.com/office/powerpoint/2010/main" val="813869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C37E6BC6-6470-4E9B-BDC4-20BA273AC52F}"/>
              </a:ext>
            </a:extLst>
          </p:cNvPr>
          <p:cNvGraphicFramePr/>
          <p:nvPr>
            <p:extLst>
              <p:ext uri="{D42A27DB-BD31-4B8C-83A1-F6EECF244321}">
                <p14:modId xmlns:p14="http://schemas.microsoft.com/office/powerpoint/2010/main" val="1990940840"/>
              </p:ext>
            </p:extLst>
          </p:nvPr>
        </p:nvGraphicFramePr>
        <p:xfrm>
          <a:off x="443070" y="1295401"/>
          <a:ext cx="8257620" cy="434339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2">
            <a:extLst>
              <a:ext uri="{FF2B5EF4-FFF2-40B4-BE49-F238E27FC236}">
                <a16:creationId xmlns:a16="http://schemas.microsoft.com/office/drawing/2014/main" id="{D21F347E-958A-41D2-A152-C6EE7221894F}"/>
              </a:ext>
            </a:extLst>
          </p:cNvPr>
          <p:cNvSpPr txBox="1">
            <a:spLocks noChangeArrowheads="1"/>
          </p:cNvSpPr>
          <p:nvPr/>
        </p:nvSpPr>
        <p:spPr bwMode="auto">
          <a:xfrm>
            <a:off x="443070" y="5257800"/>
            <a:ext cx="8257620" cy="9579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i="1" dirty="0">
                <a:latin typeface="Segoe UI Semilight" panose="020B0402040204020203" pitchFamily="34" charset="0"/>
                <a:cs typeface="Segoe UI Semilight" panose="020B0402040204020203" pitchFamily="34" charset="0"/>
              </a:rPr>
              <a:t>* Now, I’d like to read the list again, but this time please tell me, if you were advising the District government, what kind of priority would you give to each of the following services: an extremely high priority, a high priority, a middle priority, a low priority, or an extremely low priority...(% </a:t>
            </a:r>
          </a:p>
          <a:p>
            <a:pPr>
              <a:lnSpc>
                <a:spcPct val="107000"/>
              </a:lnSpc>
            </a:pPr>
            <a:r>
              <a:rPr lang="en-US" sz="1000" i="1" dirty="0">
                <a:latin typeface="Segoe UI Semilight" panose="020B0402040204020203" pitchFamily="34" charset="0"/>
                <a:cs typeface="Segoe UI Semilight" panose="020B0402040204020203" pitchFamily="34" charset="0"/>
              </a:rPr>
              <a:t>** Data is not available for some 1997 categories because it was not asked about in 1997 survey</a:t>
            </a:r>
          </a:p>
        </p:txBody>
      </p:sp>
      <p:sp>
        <p:nvSpPr>
          <p:cNvPr id="7" name="Title 1">
            <a:extLst>
              <a:ext uri="{FF2B5EF4-FFF2-40B4-BE49-F238E27FC236}">
                <a16:creationId xmlns:a16="http://schemas.microsoft.com/office/drawing/2014/main" id="{0ED30FD4-2198-40C2-8A86-CE86D9F7E067}"/>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Priority of City Services: Middle Tier</a:t>
            </a:r>
          </a:p>
        </p:txBody>
      </p:sp>
    </p:spTree>
    <p:extLst>
      <p:ext uri="{BB962C8B-B14F-4D97-AF65-F5344CB8AC3E}">
        <p14:creationId xmlns:p14="http://schemas.microsoft.com/office/powerpoint/2010/main" val="42250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C37E6BC6-6470-4E9B-BDC4-20BA273AC52F}"/>
              </a:ext>
            </a:extLst>
          </p:cNvPr>
          <p:cNvGraphicFramePr/>
          <p:nvPr>
            <p:extLst>
              <p:ext uri="{D42A27DB-BD31-4B8C-83A1-F6EECF244321}">
                <p14:modId xmlns:p14="http://schemas.microsoft.com/office/powerpoint/2010/main" val="717352511"/>
              </p:ext>
            </p:extLst>
          </p:nvPr>
        </p:nvGraphicFramePr>
        <p:xfrm>
          <a:off x="443070" y="1295401"/>
          <a:ext cx="8257620" cy="434339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2">
            <a:extLst>
              <a:ext uri="{FF2B5EF4-FFF2-40B4-BE49-F238E27FC236}">
                <a16:creationId xmlns:a16="http://schemas.microsoft.com/office/drawing/2014/main" id="{D21F347E-958A-41D2-A152-C6EE7221894F}"/>
              </a:ext>
            </a:extLst>
          </p:cNvPr>
          <p:cNvSpPr txBox="1">
            <a:spLocks noChangeArrowheads="1"/>
          </p:cNvSpPr>
          <p:nvPr/>
        </p:nvSpPr>
        <p:spPr bwMode="auto">
          <a:xfrm>
            <a:off x="443070" y="5257800"/>
            <a:ext cx="8257620" cy="9579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i="1" dirty="0">
                <a:latin typeface="Segoe UI Semilight" panose="020B0402040204020203" pitchFamily="34" charset="0"/>
                <a:cs typeface="Segoe UI Semilight" panose="020B0402040204020203" pitchFamily="34" charset="0"/>
              </a:rPr>
              <a:t>* Now, I’d like to read the list again, but this time please tell me, if you were advising the District government, what kind of priority would you give to each of the following services: an extremely high priority, a high priority, a middle priority, a low priority, or an extremely low priority...(% </a:t>
            </a:r>
          </a:p>
          <a:p>
            <a:pPr>
              <a:lnSpc>
                <a:spcPct val="107000"/>
              </a:lnSpc>
            </a:pPr>
            <a:r>
              <a:rPr lang="en-US" sz="1000" i="1" dirty="0">
                <a:latin typeface="Segoe UI Semilight" panose="020B0402040204020203" pitchFamily="34" charset="0"/>
                <a:cs typeface="Segoe UI Semilight" panose="020B0402040204020203" pitchFamily="34" charset="0"/>
              </a:rPr>
              <a:t>** Data is not available for some 1997 categories because it was not asked about in 1997 survey</a:t>
            </a:r>
          </a:p>
        </p:txBody>
      </p:sp>
      <p:sp>
        <p:nvSpPr>
          <p:cNvPr id="7" name="Title 1">
            <a:extLst>
              <a:ext uri="{FF2B5EF4-FFF2-40B4-BE49-F238E27FC236}">
                <a16:creationId xmlns:a16="http://schemas.microsoft.com/office/drawing/2014/main" id="{0ED30FD4-2198-40C2-8A86-CE86D9F7E067}"/>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Priority of City Services: Middle Tier Cont.</a:t>
            </a:r>
          </a:p>
        </p:txBody>
      </p:sp>
    </p:spTree>
    <p:extLst>
      <p:ext uri="{BB962C8B-B14F-4D97-AF65-F5344CB8AC3E}">
        <p14:creationId xmlns:p14="http://schemas.microsoft.com/office/powerpoint/2010/main" val="1618933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C37E6BC6-6470-4E9B-BDC4-20BA273AC52F}"/>
              </a:ext>
            </a:extLst>
          </p:cNvPr>
          <p:cNvGraphicFramePr/>
          <p:nvPr>
            <p:extLst>
              <p:ext uri="{D42A27DB-BD31-4B8C-83A1-F6EECF244321}">
                <p14:modId xmlns:p14="http://schemas.microsoft.com/office/powerpoint/2010/main" val="3112226069"/>
              </p:ext>
            </p:extLst>
          </p:nvPr>
        </p:nvGraphicFramePr>
        <p:xfrm>
          <a:off x="533400" y="1371600"/>
          <a:ext cx="816741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2">
            <a:extLst>
              <a:ext uri="{FF2B5EF4-FFF2-40B4-BE49-F238E27FC236}">
                <a16:creationId xmlns:a16="http://schemas.microsoft.com/office/drawing/2014/main" id="{A7CE2552-0D59-49F1-A437-1C286D192F37}"/>
              </a:ext>
            </a:extLst>
          </p:cNvPr>
          <p:cNvSpPr txBox="1">
            <a:spLocks noChangeArrowheads="1"/>
          </p:cNvSpPr>
          <p:nvPr/>
        </p:nvSpPr>
        <p:spPr bwMode="auto">
          <a:xfrm>
            <a:off x="443190" y="5334000"/>
            <a:ext cx="8257620" cy="60274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dirty="0">
                <a:latin typeface="Segoe UI Semilight" panose="020B0402040204020203" pitchFamily="34" charset="0"/>
                <a:ea typeface="Calibri" panose="020F0502020204030204" pitchFamily="34" charset="0"/>
                <a:cs typeface="Segoe UI Semilight" panose="020B0402040204020203" pitchFamily="34" charset="0"/>
              </a:rPr>
              <a:t>* </a:t>
            </a:r>
            <a:r>
              <a:rPr lang="en-US" sz="1000" i="1" dirty="0">
                <a:latin typeface="Segoe UI Semilight" panose="020B0402040204020203" pitchFamily="34" charset="0"/>
                <a:cs typeface="Segoe UI Semilight" panose="020B0402040204020203" pitchFamily="34" charset="0"/>
              </a:rPr>
              <a:t>Now, I’d like to read the list again, but this time please tell me, if you were advising the District government, what kind of priority would you give to each of the following services: an extremely high priority, a high priority, a middle priority, a low priority, or an extremely low priority….</a:t>
            </a:r>
            <a:endParaRPr lang="en-US" sz="1000" dirty="0">
              <a:effectLst/>
              <a:latin typeface="Segoe UI Semilight" panose="020B0402040204020203" pitchFamily="34" charset="0"/>
              <a:ea typeface="Calibri" panose="020F0502020204030204" pitchFamily="34" charset="0"/>
              <a:cs typeface="Segoe UI Semilight" panose="020B0402040204020203" pitchFamily="34" charset="0"/>
            </a:endParaRPr>
          </a:p>
        </p:txBody>
      </p:sp>
      <p:sp>
        <p:nvSpPr>
          <p:cNvPr id="5" name="Title 1">
            <a:extLst>
              <a:ext uri="{FF2B5EF4-FFF2-40B4-BE49-F238E27FC236}">
                <a16:creationId xmlns:a16="http://schemas.microsoft.com/office/drawing/2014/main" id="{B7778C8E-F057-441B-90A4-1EB385AD750A}"/>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Priority of City Services: Bottom Tier</a:t>
            </a:r>
          </a:p>
        </p:txBody>
      </p:sp>
    </p:spTree>
    <p:extLst>
      <p:ext uri="{BB962C8B-B14F-4D97-AF65-F5344CB8AC3E}">
        <p14:creationId xmlns:p14="http://schemas.microsoft.com/office/powerpoint/2010/main" val="2319814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C6776C8-F030-4EB2-8B4F-AD0746137929}"/>
              </a:ext>
            </a:extLst>
          </p:cNvPr>
          <p:cNvSpPr txBox="1">
            <a:spLocks/>
          </p:cNvSpPr>
          <p:nvPr/>
        </p:nvSpPr>
        <p:spPr>
          <a:xfrm>
            <a:off x="4019550" y="596469"/>
            <a:ext cx="4667250" cy="5778931"/>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1"/>
                </a:solidFill>
                <a:latin typeface="Segoe UI Semibold" panose="020B0702040204020203" pitchFamily="34" charset="0"/>
                <a:ea typeface="+mj-ea"/>
                <a:cs typeface="+mj-cs"/>
              </a:defRPr>
            </a:lvl1pPr>
          </a:lstStyle>
          <a:p>
            <a:pPr fontAlgn="base"/>
            <a:r>
              <a:rPr lang="en-US" sz="1900" b="0" spc="0" dirty="0">
                <a:latin typeface="+mn-lt"/>
                <a:cs typeface="Segoe UI Semilight" panose="020B0402040204020203" pitchFamily="34" charset="0"/>
              </a:rPr>
              <a:t>Providing </a:t>
            </a:r>
            <a:r>
              <a:rPr lang="en-US" sz="1900" spc="0" dirty="0">
                <a:latin typeface="+mn-lt"/>
                <a:cs typeface="Segoe UI Semibold" panose="020B0702040204020203" pitchFamily="34" charset="0"/>
              </a:rPr>
              <a:t>affordable housing for residents is generally a top issue across the city. </a:t>
            </a:r>
            <a:r>
              <a:rPr lang="en-US" sz="1900" b="0" spc="0" dirty="0">
                <a:latin typeface="+mn-lt"/>
                <a:cs typeface="Segoe UI Semilight" panose="020B0402040204020203" pitchFamily="34" charset="0"/>
              </a:rPr>
              <a:t>These groups are especially likely to report affordable housing as a very high priority: </a:t>
            </a:r>
          </a:p>
          <a:p>
            <a:pPr fontAlgn="base"/>
            <a:r>
              <a:rPr lang="en-US" sz="1900" b="0" spc="0" dirty="0">
                <a:latin typeface="+mn-lt"/>
                <a:cs typeface="Segoe UI Semilight" panose="020B0402040204020203" pitchFamily="34" charset="0"/>
              </a:rPr>
              <a:t> </a:t>
            </a:r>
          </a:p>
          <a:p>
            <a:pPr marL="342900" lvl="0" indent="-342900" fontAlgn="base">
              <a:buFont typeface="Wingdings" panose="05000000000000000000" pitchFamily="2" charset="2"/>
              <a:buChar char="§"/>
            </a:pPr>
            <a:r>
              <a:rPr lang="en-US" sz="1900" b="0" spc="0" dirty="0">
                <a:latin typeface="+mn-lt"/>
                <a:cs typeface="Segoe UI Semilight" panose="020B0402040204020203" pitchFamily="34" charset="0"/>
              </a:rPr>
              <a:t>Renters</a:t>
            </a:r>
          </a:p>
          <a:p>
            <a:pPr marL="342900" lvl="0" indent="-342900" fontAlgn="base">
              <a:buFont typeface="Wingdings" panose="05000000000000000000" pitchFamily="2" charset="2"/>
              <a:buChar char="§"/>
            </a:pPr>
            <a:r>
              <a:rPr lang="en-US" sz="1900" b="0" spc="0" dirty="0">
                <a:latin typeface="+mn-lt"/>
                <a:cs typeface="Segoe UI Semilight" panose="020B0402040204020203" pitchFamily="34" charset="0"/>
              </a:rPr>
              <a:t>Newer residents;</a:t>
            </a:r>
          </a:p>
          <a:p>
            <a:pPr marL="342900" lvl="0" indent="-342900" fontAlgn="base">
              <a:buFont typeface="Wingdings" panose="05000000000000000000" pitchFamily="2" charset="2"/>
              <a:buChar char="§"/>
            </a:pPr>
            <a:r>
              <a:rPr lang="en-US" sz="1900" b="0" spc="0" dirty="0">
                <a:latin typeface="+mn-lt"/>
                <a:cs typeface="Segoe UI Semilight" panose="020B0402040204020203" pitchFamily="34" charset="0"/>
              </a:rPr>
              <a:t>Those who have annual household incomes between $50,000 and $100,000</a:t>
            </a:r>
          </a:p>
          <a:p>
            <a:pPr fontAlgn="base"/>
            <a:r>
              <a:rPr lang="en-US" sz="1900" b="0" spc="0" dirty="0">
                <a:latin typeface="+mn-lt"/>
                <a:cs typeface="Segoe UI Semilight" panose="020B0402040204020203" pitchFamily="34" charset="0"/>
              </a:rPr>
              <a:t> </a:t>
            </a:r>
          </a:p>
          <a:p>
            <a:endParaRPr lang="en-US" sz="1900" b="0" spc="0" dirty="0">
              <a:latin typeface="+mn-lt"/>
              <a:cs typeface="Segoe UI Semilight" panose="020B0402040204020203" pitchFamily="34" charset="0"/>
            </a:endParaRPr>
          </a:p>
        </p:txBody>
      </p:sp>
      <p:sp>
        <p:nvSpPr>
          <p:cNvPr id="5" name="Title 1">
            <a:extLst>
              <a:ext uri="{FF2B5EF4-FFF2-40B4-BE49-F238E27FC236}">
                <a16:creationId xmlns:a16="http://schemas.microsoft.com/office/drawing/2014/main" id="{63FF8B3F-0A23-43AE-BA7F-16E6AD820AE3}"/>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Priority of City Services</a:t>
            </a:r>
          </a:p>
        </p:txBody>
      </p:sp>
    </p:spTree>
    <p:extLst>
      <p:ext uri="{BB962C8B-B14F-4D97-AF65-F5344CB8AC3E}">
        <p14:creationId xmlns:p14="http://schemas.microsoft.com/office/powerpoint/2010/main" val="2878052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3841395994"/>
              </p:ext>
            </p:extLst>
          </p:nvPr>
        </p:nvGraphicFramePr>
        <p:xfrm>
          <a:off x="533400" y="1371600"/>
          <a:ext cx="816741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2">
            <a:extLst>
              <a:ext uri="{FF2B5EF4-FFF2-40B4-BE49-F238E27FC236}">
                <a16:creationId xmlns:a16="http://schemas.microsoft.com/office/drawing/2014/main" id="{DF745B4A-7A20-4E98-B59F-646F43252AEC}"/>
              </a:ext>
            </a:extLst>
          </p:cNvPr>
          <p:cNvSpPr txBox="1">
            <a:spLocks noChangeArrowheads="1"/>
          </p:cNvSpPr>
          <p:nvPr/>
        </p:nvSpPr>
        <p:spPr bwMode="auto">
          <a:xfrm>
            <a:off x="443190" y="5486400"/>
            <a:ext cx="8257619" cy="50616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dirty="0">
                <a:effectLst/>
                <a:latin typeface="Segoe UI Semilight" panose="020B0402040204020203" pitchFamily="34" charset="0"/>
                <a:ea typeface="Calibri" panose="020F0502020204030204" pitchFamily="34" charset="0"/>
                <a:cs typeface="Segoe UI Semilight" panose="020B0402040204020203" pitchFamily="34" charset="0"/>
              </a:rPr>
              <a:t>*</a:t>
            </a:r>
            <a:r>
              <a:rPr lang="en-US" sz="1000" i="1" dirty="0">
                <a:latin typeface="Segoe UI Semilight" panose="020B0402040204020203" pitchFamily="34" charset="0"/>
                <a:cs typeface="Segoe UI Semilight" panose="020B0402040204020203" pitchFamily="34" charset="0"/>
              </a:rPr>
              <a:t>Please tell me if you think the quality of each of the following specific public services is excellent, good, fair, poor, or very poor? </a:t>
            </a:r>
            <a:r>
              <a:rPr lang="en-US" sz="1000" dirty="0">
                <a:effectLst/>
                <a:latin typeface="Segoe UI Semilight" panose="020B0402040204020203" pitchFamily="34" charset="0"/>
                <a:ea typeface="Calibri" panose="020F0502020204030204" pitchFamily="34" charset="0"/>
                <a:cs typeface="Segoe UI Semilight" panose="020B0402040204020203" pitchFamily="34" charset="0"/>
              </a:rPr>
              <a:t> </a:t>
            </a:r>
          </a:p>
        </p:txBody>
      </p:sp>
      <p:sp>
        <p:nvSpPr>
          <p:cNvPr id="5" name="Title 1">
            <a:extLst>
              <a:ext uri="{FF2B5EF4-FFF2-40B4-BE49-F238E27FC236}">
                <a16:creationId xmlns:a16="http://schemas.microsoft.com/office/drawing/2014/main" id="{1E4CE05F-EB52-4723-8247-5C51A98186D8}"/>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Quality of City Services: Top Tier</a:t>
            </a:r>
          </a:p>
        </p:txBody>
      </p:sp>
    </p:spTree>
    <p:extLst>
      <p:ext uri="{BB962C8B-B14F-4D97-AF65-F5344CB8AC3E}">
        <p14:creationId xmlns:p14="http://schemas.microsoft.com/office/powerpoint/2010/main" val="3213822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a:extLst>
              <a:ext uri="{FF2B5EF4-FFF2-40B4-BE49-F238E27FC236}">
                <a16:creationId xmlns:a16="http://schemas.microsoft.com/office/drawing/2014/main" id="{DF745B4A-7A20-4E98-B59F-646F43252AEC}"/>
              </a:ext>
            </a:extLst>
          </p:cNvPr>
          <p:cNvSpPr txBox="1">
            <a:spLocks noChangeArrowheads="1"/>
          </p:cNvSpPr>
          <p:nvPr/>
        </p:nvSpPr>
        <p:spPr bwMode="auto">
          <a:xfrm>
            <a:off x="409031" y="5334000"/>
            <a:ext cx="8280564" cy="83663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dirty="0">
                <a:effectLst/>
                <a:latin typeface="Segoe UI Semilight" panose="020B0402040204020203" pitchFamily="34" charset="0"/>
                <a:ea typeface="Calibri" panose="020F0502020204030204" pitchFamily="34" charset="0"/>
                <a:cs typeface="Segoe UI Semilight" panose="020B0402040204020203" pitchFamily="34" charset="0"/>
              </a:rPr>
              <a:t>*</a:t>
            </a:r>
            <a:r>
              <a:rPr lang="en-US" sz="1000" i="1" dirty="0">
                <a:latin typeface="Segoe UI Semilight" panose="020B0402040204020203" pitchFamily="34" charset="0"/>
                <a:cs typeface="Segoe UI Semilight" panose="020B0402040204020203" pitchFamily="34" charset="0"/>
              </a:rPr>
              <a:t>Please tell me if you think the quality of each of the following specific public services is excellent, good, fair, poor, or very poor? </a:t>
            </a:r>
          </a:p>
          <a:p>
            <a:pPr>
              <a:lnSpc>
                <a:spcPct val="107000"/>
              </a:lnSpc>
            </a:pPr>
            <a:r>
              <a:rPr lang="en-US" sz="1000" i="1" dirty="0">
                <a:latin typeface="Segoe UI Semilight" panose="020B0402040204020203" pitchFamily="34" charset="0"/>
                <a:cs typeface="Segoe UI Semilight" panose="020B0402040204020203" pitchFamily="34" charset="0"/>
              </a:rPr>
              <a:t>** Data is not available for some 1997 categories because it was not asked about in 1997 survey</a:t>
            </a:r>
          </a:p>
          <a:p>
            <a:pPr>
              <a:lnSpc>
                <a:spcPct val="107000"/>
              </a:lnSpc>
            </a:pPr>
            <a:r>
              <a:rPr lang="en-US" sz="1000" dirty="0">
                <a:effectLst/>
                <a:latin typeface="Segoe UI Semilight" panose="020B0402040204020203" pitchFamily="34" charset="0"/>
                <a:ea typeface="Calibri" panose="020F0502020204030204" pitchFamily="34" charset="0"/>
                <a:cs typeface="Segoe UI Semilight" panose="020B0402040204020203" pitchFamily="34" charset="0"/>
              </a:rPr>
              <a:t> </a:t>
            </a:r>
          </a:p>
        </p:txBody>
      </p:sp>
      <p:graphicFrame>
        <p:nvGraphicFramePr>
          <p:cNvPr id="10" name="Chart 9">
            <a:extLst>
              <a:ext uri="{FF2B5EF4-FFF2-40B4-BE49-F238E27FC236}">
                <a16:creationId xmlns:a16="http://schemas.microsoft.com/office/drawing/2014/main" id="{C37E6BC6-6470-4E9B-BDC4-20BA273AC52F}"/>
              </a:ext>
            </a:extLst>
          </p:cNvPr>
          <p:cNvGraphicFramePr/>
          <p:nvPr>
            <p:extLst>
              <p:ext uri="{D42A27DB-BD31-4B8C-83A1-F6EECF244321}">
                <p14:modId xmlns:p14="http://schemas.microsoft.com/office/powerpoint/2010/main" val="1404393427"/>
              </p:ext>
            </p:extLst>
          </p:nvPr>
        </p:nvGraphicFramePr>
        <p:xfrm>
          <a:off x="473670" y="1371601"/>
          <a:ext cx="822714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id="{10B91309-774A-4896-BD7D-3067C562D5F8}"/>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Quality of City Services: Middle Tier</a:t>
            </a:r>
          </a:p>
        </p:txBody>
      </p:sp>
    </p:spTree>
    <p:extLst>
      <p:ext uri="{BB962C8B-B14F-4D97-AF65-F5344CB8AC3E}">
        <p14:creationId xmlns:p14="http://schemas.microsoft.com/office/powerpoint/2010/main" val="1520599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a:extLst>
              <a:ext uri="{FF2B5EF4-FFF2-40B4-BE49-F238E27FC236}">
                <a16:creationId xmlns:a16="http://schemas.microsoft.com/office/drawing/2014/main" id="{DF745B4A-7A20-4E98-B59F-646F43252AEC}"/>
              </a:ext>
            </a:extLst>
          </p:cNvPr>
          <p:cNvSpPr txBox="1">
            <a:spLocks noChangeArrowheads="1"/>
          </p:cNvSpPr>
          <p:nvPr/>
        </p:nvSpPr>
        <p:spPr bwMode="auto">
          <a:xfrm>
            <a:off x="381001" y="5334000"/>
            <a:ext cx="8319809" cy="93388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pPr>
            <a:r>
              <a:rPr lang="en-US" sz="1000" dirty="0">
                <a:effectLst/>
                <a:latin typeface="Segoe UI Semilight" panose="020B0402040204020203" pitchFamily="34" charset="0"/>
                <a:ea typeface="Calibri" panose="020F0502020204030204" pitchFamily="34" charset="0"/>
                <a:cs typeface="Segoe UI Semilight" panose="020B0402040204020203" pitchFamily="34" charset="0"/>
              </a:rPr>
              <a:t>*</a:t>
            </a:r>
            <a:r>
              <a:rPr lang="en-US" sz="1000" i="1" dirty="0">
                <a:latin typeface="Segoe UI Semilight" panose="020B0402040204020203" pitchFamily="34" charset="0"/>
                <a:cs typeface="Segoe UI Semilight" panose="020B0402040204020203" pitchFamily="34" charset="0"/>
              </a:rPr>
              <a:t>Please tell me if you think the quality of each of the following specific public services is excellent, good, fair, poor, or very poor?</a:t>
            </a:r>
          </a:p>
          <a:p>
            <a:pPr>
              <a:lnSpc>
                <a:spcPct val="107000"/>
              </a:lnSpc>
            </a:pPr>
            <a:r>
              <a:rPr lang="en-US" sz="1000" i="1" dirty="0">
                <a:latin typeface="Segoe UI Semilight" panose="020B0402040204020203" pitchFamily="34" charset="0"/>
                <a:cs typeface="Segoe UI Semilight" panose="020B0402040204020203" pitchFamily="34" charset="0"/>
              </a:rPr>
              <a:t>** Data is not available for some 1997 categories because it was not asked about in 1997 survey; </a:t>
            </a:r>
            <a:r>
              <a:rPr lang="en-US" sz="1000" i="1" dirty="0">
                <a:latin typeface="Segoe UI Semilight" panose="020B0402040204020203" pitchFamily="34" charset="0"/>
                <a:ea typeface="Calibri" panose="020F0502020204030204" pitchFamily="34" charset="0"/>
                <a:cs typeface="Segoe UI Semilight" panose="020B0402040204020203" pitchFamily="34" charset="0"/>
              </a:rPr>
              <a:t>***1997: Public schools</a:t>
            </a:r>
            <a:endParaRPr lang="en-US" sz="1000" i="1" dirty="0">
              <a:latin typeface="Segoe UI Semilight" panose="020B0402040204020203" pitchFamily="34" charset="0"/>
              <a:cs typeface="Segoe UI Semilight" panose="020B0402040204020203" pitchFamily="34" charset="0"/>
            </a:endParaRPr>
          </a:p>
          <a:p>
            <a:pPr>
              <a:lnSpc>
                <a:spcPct val="107000"/>
              </a:lnSpc>
            </a:pPr>
            <a:r>
              <a:rPr lang="en-US" sz="1000" i="1" dirty="0">
                <a:latin typeface="Segoe UI Semilight" panose="020B0402040204020203" pitchFamily="34" charset="0"/>
                <a:ea typeface="Calibri" panose="020F0502020204030204" pitchFamily="34" charset="0"/>
                <a:cs typeface="Segoe UI Semilight" panose="020B0402040204020203" pitchFamily="34" charset="0"/>
              </a:rPr>
              <a:t>	</a:t>
            </a:r>
          </a:p>
        </p:txBody>
      </p:sp>
      <p:graphicFrame>
        <p:nvGraphicFramePr>
          <p:cNvPr id="10" name="Chart 9">
            <a:extLst>
              <a:ext uri="{FF2B5EF4-FFF2-40B4-BE49-F238E27FC236}">
                <a16:creationId xmlns:a16="http://schemas.microsoft.com/office/drawing/2014/main" id="{C37E6BC6-6470-4E9B-BDC4-20BA273AC52F}"/>
              </a:ext>
            </a:extLst>
          </p:cNvPr>
          <p:cNvGraphicFramePr/>
          <p:nvPr>
            <p:extLst>
              <p:ext uri="{D42A27DB-BD31-4B8C-83A1-F6EECF244321}">
                <p14:modId xmlns:p14="http://schemas.microsoft.com/office/powerpoint/2010/main" val="198350271"/>
              </p:ext>
            </p:extLst>
          </p:nvPr>
        </p:nvGraphicFramePr>
        <p:xfrm>
          <a:off x="457201" y="1371600"/>
          <a:ext cx="824361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id="{4E34C356-3C98-4DE0-B09A-7A686153058B}"/>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Quality of City Services: Lower Tier</a:t>
            </a:r>
          </a:p>
        </p:txBody>
      </p:sp>
    </p:spTree>
    <p:extLst>
      <p:ext uri="{BB962C8B-B14F-4D97-AF65-F5344CB8AC3E}">
        <p14:creationId xmlns:p14="http://schemas.microsoft.com/office/powerpoint/2010/main" val="4199368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C6776C8-F030-4EB2-8B4F-AD0746137929}"/>
              </a:ext>
            </a:extLst>
          </p:cNvPr>
          <p:cNvSpPr txBox="1">
            <a:spLocks/>
          </p:cNvSpPr>
          <p:nvPr/>
        </p:nvSpPr>
        <p:spPr>
          <a:xfrm>
            <a:off x="4019550" y="596469"/>
            <a:ext cx="4667250" cy="5398947"/>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1"/>
                </a:solidFill>
                <a:latin typeface="Segoe UI Semibold" panose="020B0702040204020203" pitchFamily="34" charset="0"/>
                <a:ea typeface="+mj-ea"/>
                <a:cs typeface="+mj-cs"/>
              </a:defRPr>
            </a:lvl1pPr>
          </a:lstStyle>
          <a:p>
            <a:r>
              <a:rPr lang="en-US" sz="1800" spc="0" dirty="0">
                <a:latin typeface="+mn-lt"/>
                <a:cs typeface="Segoe UI Semilight" panose="020B0402040204020203" pitchFamily="34" charset="0"/>
              </a:rPr>
              <a:t>All demographic groups </a:t>
            </a:r>
            <a:r>
              <a:rPr lang="en-US" sz="1800" b="0" spc="0" dirty="0">
                <a:latin typeface="+mn-lt"/>
                <a:cs typeface="Segoe UI Semilight" panose="020B0402040204020203" pitchFamily="34" charset="0"/>
              </a:rPr>
              <a:t>ranked providing affordable housing and services for people experiencing homelessness as the lowest quality services in the city. </a:t>
            </a:r>
          </a:p>
          <a:p>
            <a:endParaRPr lang="en-US" sz="2200" b="0" spc="0" dirty="0">
              <a:latin typeface="+mn-lt"/>
              <a:cs typeface="Segoe UI Semilight" panose="020B0402040204020203" pitchFamily="34" charset="0"/>
            </a:endParaRPr>
          </a:p>
        </p:txBody>
      </p:sp>
      <p:sp>
        <p:nvSpPr>
          <p:cNvPr id="4" name="Title 1">
            <a:extLst>
              <a:ext uri="{FF2B5EF4-FFF2-40B4-BE49-F238E27FC236}">
                <a16:creationId xmlns:a16="http://schemas.microsoft.com/office/drawing/2014/main" id="{3606D61A-A202-42A6-B98C-96160B7A2C1E}"/>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Quality of City Services</a:t>
            </a:r>
          </a:p>
        </p:txBody>
      </p:sp>
    </p:spTree>
    <p:extLst>
      <p:ext uri="{BB962C8B-B14F-4D97-AF65-F5344CB8AC3E}">
        <p14:creationId xmlns:p14="http://schemas.microsoft.com/office/powerpoint/2010/main" val="1163003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AC470B02-8989-4271-80BB-F3B07E8E3907}"/>
              </a:ext>
            </a:extLst>
          </p:cNvPr>
          <p:cNvGraphicFramePr/>
          <p:nvPr>
            <p:extLst>
              <p:ext uri="{D42A27DB-BD31-4B8C-83A1-F6EECF244321}">
                <p14:modId xmlns:p14="http://schemas.microsoft.com/office/powerpoint/2010/main" val="2524411310"/>
              </p:ext>
            </p:extLst>
          </p:nvPr>
        </p:nvGraphicFramePr>
        <p:xfrm>
          <a:off x="502920" y="526165"/>
          <a:ext cx="8107680" cy="5538084"/>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FE7C1D35-B9FD-4BA3-B58E-E24CCB4BB5D3}"/>
              </a:ext>
            </a:extLst>
          </p:cNvPr>
          <p:cNvCxnSpPr>
            <a:cxnSpLocks/>
          </p:cNvCxnSpPr>
          <p:nvPr/>
        </p:nvCxnSpPr>
        <p:spPr>
          <a:xfrm>
            <a:off x="1281112" y="3429000"/>
            <a:ext cx="6734175"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05E2FC5-B441-406E-871B-F93A90ABF0CF}"/>
              </a:ext>
            </a:extLst>
          </p:cNvPr>
          <p:cNvCxnSpPr>
            <a:cxnSpLocks/>
          </p:cNvCxnSpPr>
          <p:nvPr/>
        </p:nvCxnSpPr>
        <p:spPr>
          <a:xfrm>
            <a:off x="4648200" y="1219200"/>
            <a:ext cx="0" cy="455422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02BC32C-7CEF-46CB-A0B5-EDAD91C84BC1}"/>
              </a:ext>
            </a:extLst>
          </p:cNvPr>
          <p:cNvSpPr txBox="1"/>
          <p:nvPr/>
        </p:nvSpPr>
        <p:spPr>
          <a:xfrm>
            <a:off x="2286000" y="5105400"/>
            <a:ext cx="928688" cy="461665"/>
          </a:xfrm>
          <a:prstGeom prst="rect">
            <a:avLst/>
          </a:prstGeom>
          <a:noFill/>
        </p:spPr>
        <p:txBody>
          <a:bodyPr wrap="square" rtlCol="0">
            <a:spAutoFit/>
          </a:bodyPr>
          <a:lstStyle/>
          <a:p>
            <a:r>
              <a:rPr lang="en-US" sz="1200" dirty="0">
                <a:solidFill>
                  <a:schemeClr val="accent1"/>
                </a:solidFill>
              </a:rPr>
              <a:t>Low priority </a:t>
            </a:r>
          </a:p>
          <a:p>
            <a:r>
              <a:rPr lang="en-US" sz="1200" dirty="0">
                <a:solidFill>
                  <a:schemeClr val="accent1"/>
                </a:solidFill>
              </a:rPr>
              <a:t>Low quality</a:t>
            </a:r>
          </a:p>
        </p:txBody>
      </p:sp>
      <p:sp>
        <p:nvSpPr>
          <p:cNvPr id="9" name="TextBox 8">
            <a:extLst>
              <a:ext uri="{FF2B5EF4-FFF2-40B4-BE49-F238E27FC236}">
                <a16:creationId xmlns:a16="http://schemas.microsoft.com/office/drawing/2014/main" id="{E8ECD2E9-B322-496E-9143-28E364859F3E}"/>
              </a:ext>
            </a:extLst>
          </p:cNvPr>
          <p:cNvSpPr txBox="1"/>
          <p:nvPr/>
        </p:nvSpPr>
        <p:spPr>
          <a:xfrm>
            <a:off x="2284522" y="889309"/>
            <a:ext cx="928688" cy="461665"/>
          </a:xfrm>
          <a:prstGeom prst="rect">
            <a:avLst/>
          </a:prstGeom>
          <a:noFill/>
        </p:spPr>
        <p:txBody>
          <a:bodyPr wrap="square" rtlCol="0">
            <a:spAutoFit/>
          </a:bodyPr>
          <a:lstStyle/>
          <a:p>
            <a:r>
              <a:rPr lang="en-US" sz="1200" dirty="0">
                <a:solidFill>
                  <a:schemeClr val="accent1"/>
                </a:solidFill>
              </a:rPr>
              <a:t>Low priority </a:t>
            </a:r>
          </a:p>
          <a:p>
            <a:r>
              <a:rPr lang="en-US" sz="1200" dirty="0">
                <a:solidFill>
                  <a:schemeClr val="accent1"/>
                </a:solidFill>
              </a:rPr>
              <a:t>High quality</a:t>
            </a:r>
          </a:p>
        </p:txBody>
      </p:sp>
      <p:sp>
        <p:nvSpPr>
          <p:cNvPr id="10" name="TextBox 9">
            <a:extLst>
              <a:ext uri="{FF2B5EF4-FFF2-40B4-BE49-F238E27FC236}">
                <a16:creationId xmlns:a16="http://schemas.microsoft.com/office/drawing/2014/main" id="{959DAF0C-45BC-4557-A44E-40E7630B0790}"/>
              </a:ext>
            </a:extLst>
          </p:cNvPr>
          <p:cNvSpPr txBox="1"/>
          <p:nvPr/>
        </p:nvSpPr>
        <p:spPr>
          <a:xfrm>
            <a:off x="6429802" y="889309"/>
            <a:ext cx="1266398" cy="461665"/>
          </a:xfrm>
          <a:prstGeom prst="rect">
            <a:avLst/>
          </a:prstGeom>
          <a:noFill/>
        </p:spPr>
        <p:txBody>
          <a:bodyPr wrap="square" rtlCol="0">
            <a:spAutoFit/>
          </a:bodyPr>
          <a:lstStyle/>
          <a:p>
            <a:r>
              <a:rPr lang="en-US" sz="1200" dirty="0">
                <a:solidFill>
                  <a:schemeClr val="accent1"/>
                </a:solidFill>
              </a:rPr>
              <a:t>High priority </a:t>
            </a:r>
          </a:p>
          <a:p>
            <a:r>
              <a:rPr lang="en-US" sz="1200" dirty="0">
                <a:solidFill>
                  <a:schemeClr val="accent1"/>
                </a:solidFill>
              </a:rPr>
              <a:t>High quality</a:t>
            </a:r>
          </a:p>
        </p:txBody>
      </p:sp>
      <p:sp>
        <p:nvSpPr>
          <p:cNvPr id="13" name="TextBox 12">
            <a:extLst>
              <a:ext uri="{FF2B5EF4-FFF2-40B4-BE49-F238E27FC236}">
                <a16:creationId xmlns:a16="http://schemas.microsoft.com/office/drawing/2014/main" id="{8E114EA0-DC2C-46D7-8348-CEDCD6B2F8FA}"/>
              </a:ext>
            </a:extLst>
          </p:cNvPr>
          <p:cNvSpPr txBox="1"/>
          <p:nvPr/>
        </p:nvSpPr>
        <p:spPr>
          <a:xfrm>
            <a:off x="4937333" y="5105399"/>
            <a:ext cx="1266398" cy="461665"/>
          </a:xfrm>
          <a:prstGeom prst="rect">
            <a:avLst/>
          </a:prstGeom>
          <a:noFill/>
        </p:spPr>
        <p:txBody>
          <a:bodyPr wrap="square" rtlCol="0">
            <a:spAutoFit/>
          </a:bodyPr>
          <a:lstStyle/>
          <a:p>
            <a:r>
              <a:rPr lang="en-US" sz="1200" dirty="0">
                <a:solidFill>
                  <a:schemeClr val="accent1"/>
                </a:solidFill>
              </a:rPr>
              <a:t>High priority </a:t>
            </a:r>
          </a:p>
          <a:p>
            <a:r>
              <a:rPr lang="en-US" sz="1200" dirty="0">
                <a:solidFill>
                  <a:schemeClr val="accent1"/>
                </a:solidFill>
              </a:rPr>
              <a:t>Low quality</a:t>
            </a:r>
          </a:p>
        </p:txBody>
      </p:sp>
      <p:sp>
        <p:nvSpPr>
          <p:cNvPr id="14" name="Title 1">
            <a:extLst>
              <a:ext uri="{FF2B5EF4-FFF2-40B4-BE49-F238E27FC236}">
                <a16:creationId xmlns:a16="http://schemas.microsoft.com/office/drawing/2014/main" id="{F358C098-5B8C-43AA-9214-1CC0FBAC9E03}"/>
              </a:ext>
            </a:extLst>
          </p:cNvPr>
          <p:cNvSpPr txBox="1">
            <a:spLocks/>
          </p:cNvSpPr>
          <p:nvPr/>
        </p:nvSpPr>
        <p:spPr>
          <a:xfrm>
            <a:off x="457200" y="274638"/>
            <a:ext cx="2133594"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Priority by Quality</a:t>
            </a:r>
          </a:p>
        </p:txBody>
      </p:sp>
    </p:spTree>
    <p:extLst>
      <p:ext uri="{BB962C8B-B14F-4D97-AF65-F5344CB8AC3E}">
        <p14:creationId xmlns:p14="http://schemas.microsoft.com/office/powerpoint/2010/main" val="1346484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1B9F3AA-D08F-4B4A-AF86-AB0FAE353EFA}"/>
              </a:ext>
            </a:extLst>
          </p:cNvPr>
          <p:cNvGraphicFramePr/>
          <p:nvPr>
            <p:extLst>
              <p:ext uri="{D42A27DB-BD31-4B8C-83A1-F6EECF244321}">
                <p14:modId xmlns:p14="http://schemas.microsoft.com/office/powerpoint/2010/main" val="2709497555"/>
              </p:ext>
            </p:extLst>
          </p:nvPr>
        </p:nvGraphicFramePr>
        <p:xfrm>
          <a:off x="457200" y="1430164"/>
          <a:ext cx="8257620" cy="4465503"/>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id="{4377C753-35DF-4609-99E5-E824B66952C6}"/>
              </a:ext>
            </a:extLst>
          </p:cNvPr>
          <p:cNvSpPr txBox="1">
            <a:spLocks/>
          </p:cNvSpPr>
          <p:nvPr/>
        </p:nvSpPr>
        <p:spPr>
          <a:xfrm>
            <a:off x="4512270" y="1283207"/>
            <a:ext cx="3798697" cy="553066"/>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1"/>
                </a:solidFill>
                <a:latin typeface="Segoe UI Semibold" panose="020B0702040204020203" pitchFamily="34" charset="0"/>
                <a:ea typeface="+mj-ea"/>
                <a:cs typeface="+mj-cs"/>
              </a:defRPr>
            </a:lvl1pPr>
          </a:lstStyle>
          <a:p>
            <a:r>
              <a:rPr lang="en-US" sz="2000" b="0" dirty="0">
                <a:latin typeface="+mj-lt"/>
              </a:rPr>
              <a:t>In the last 12 months, residents have…</a:t>
            </a:r>
          </a:p>
        </p:txBody>
      </p:sp>
      <p:cxnSp>
        <p:nvCxnSpPr>
          <p:cNvPr id="11" name="Straight Connector 10">
            <a:extLst>
              <a:ext uri="{FF2B5EF4-FFF2-40B4-BE49-F238E27FC236}">
                <a16:creationId xmlns:a16="http://schemas.microsoft.com/office/drawing/2014/main" id="{657C3D5F-C13C-4CB1-A5F6-927FCFDBFB05}"/>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731B2FF-830E-4303-8CD8-4D364ACFF4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10" name="Title 1">
            <a:extLst>
              <a:ext uri="{FF2B5EF4-FFF2-40B4-BE49-F238E27FC236}">
                <a16:creationId xmlns:a16="http://schemas.microsoft.com/office/drawing/2014/main" id="{ED6535B6-6346-42F5-8552-518E55EE1A4B}"/>
              </a:ext>
            </a:extLst>
          </p:cNvPr>
          <p:cNvSpPr txBox="1">
            <a:spLocks/>
          </p:cNvSpPr>
          <p:nvPr/>
        </p:nvSpPr>
        <p:spPr>
          <a:xfrm>
            <a:off x="533400" y="414897"/>
            <a:ext cx="8167410" cy="759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cs typeface="Segoe UI Semibold" panose="020B0702040204020203" pitchFamily="34" charset="0"/>
              </a:rPr>
              <a:t>Use of City Services</a:t>
            </a:r>
          </a:p>
        </p:txBody>
      </p:sp>
    </p:spTree>
    <p:extLst>
      <p:ext uri="{BB962C8B-B14F-4D97-AF65-F5344CB8AC3E}">
        <p14:creationId xmlns:p14="http://schemas.microsoft.com/office/powerpoint/2010/main" val="1103484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13CEBDBB-389A-4E48-886C-B3344E909296}"/>
              </a:ext>
            </a:extLst>
          </p:cNvPr>
          <p:cNvGraphicFramePr/>
          <p:nvPr>
            <p:extLst>
              <p:ext uri="{D42A27DB-BD31-4B8C-83A1-F6EECF244321}">
                <p14:modId xmlns:p14="http://schemas.microsoft.com/office/powerpoint/2010/main" val="1993736693"/>
              </p:ext>
            </p:extLst>
          </p:nvPr>
        </p:nvGraphicFramePr>
        <p:xfrm>
          <a:off x="3657600" y="1676400"/>
          <a:ext cx="5055476" cy="416836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B8D9E4F9-4089-44C3-AE08-8D898E683C24}"/>
              </a:ext>
            </a:extLst>
          </p:cNvPr>
          <p:cNvSpPr txBox="1"/>
          <p:nvPr/>
        </p:nvSpPr>
        <p:spPr>
          <a:xfrm>
            <a:off x="3657600" y="1013240"/>
            <a:ext cx="5029200" cy="923330"/>
          </a:xfrm>
          <a:prstGeom prst="rect">
            <a:avLst/>
          </a:prstGeom>
          <a:noFill/>
        </p:spPr>
        <p:txBody>
          <a:bodyPr wrap="square" rtlCol="0">
            <a:spAutoFit/>
          </a:bodyPr>
          <a:lstStyle/>
          <a:p>
            <a:pPr algn="ctr"/>
            <a:r>
              <a:rPr lang="en-US" dirty="0">
                <a:cs typeface="Segoe UI Semibold" panose="020B0702040204020203" pitchFamily="34" charset="0"/>
              </a:rPr>
              <a:t>Among those who have contacted within past 12 months</a:t>
            </a:r>
          </a:p>
          <a:p>
            <a:endParaRPr lang="en-US" dirty="0">
              <a:cs typeface="Segoe UI Semibold" panose="020B0702040204020203" pitchFamily="34" charset="0"/>
            </a:endParaRPr>
          </a:p>
        </p:txBody>
      </p:sp>
      <p:sp>
        <p:nvSpPr>
          <p:cNvPr id="10" name="Text Box 2">
            <a:extLst>
              <a:ext uri="{FF2B5EF4-FFF2-40B4-BE49-F238E27FC236}">
                <a16:creationId xmlns:a16="http://schemas.microsoft.com/office/drawing/2014/main" id="{4A70F831-32F9-449C-ADB5-E5BBF2630FBE}"/>
              </a:ext>
            </a:extLst>
          </p:cNvPr>
          <p:cNvSpPr txBox="1">
            <a:spLocks noChangeArrowheads="1"/>
          </p:cNvSpPr>
          <p:nvPr/>
        </p:nvSpPr>
        <p:spPr bwMode="auto">
          <a:xfrm>
            <a:off x="887575" y="4968618"/>
            <a:ext cx="2770025" cy="567800"/>
          </a:xfrm>
          <a:prstGeom prst="rect">
            <a:avLst/>
          </a:prstGeom>
          <a:noFill/>
          <a:ln w="9525">
            <a:noFill/>
            <a:miter lim="800000"/>
            <a:headEnd/>
            <a:tailEnd/>
          </a:ln>
        </p:spPr>
        <p:txBody>
          <a:bodyPr rot="0" vert="horz" wrap="square" lIns="91440" tIns="45720" rIns="91440" bIns="45720" anchor="t" anchorCtr="0">
            <a:noAutofit/>
          </a:bodyPr>
          <a:lstStyle/>
          <a:p>
            <a:pPr marL="0" marR="0" algn="r">
              <a:lnSpc>
                <a:spcPct val="107000"/>
              </a:lnSpc>
              <a:spcBef>
                <a:spcPts val="0"/>
              </a:spcBef>
              <a:spcAft>
                <a:spcPts val="0"/>
              </a:spcAft>
            </a:pP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*When you contacted 911, would you say the service you received was excellent, good, fair, poor, or very poor? N=311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6095B828-420D-44F6-83D9-7A46570A5933}"/>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E7BC943-03D0-4C10-92EA-9A9D06EA8B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11" name="Title 1">
            <a:extLst>
              <a:ext uri="{FF2B5EF4-FFF2-40B4-BE49-F238E27FC236}">
                <a16:creationId xmlns:a16="http://schemas.microsoft.com/office/drawing/2014/main" id="{25361ED4-63AE-45BC-BBCC-28B1B50C04EE}"/>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Experience contacting 9-1-1</a:t>
            </a:r>
          </a:p>
        </p:txBody>
      </p:sp>
    </p:spTree>
    <p:extLst>
      <p:ext uri="{BB962C8B-B14F-4D97-AF65-F5344CB8AC3E}">
        <p14:creationId xmlns:p14="http://schemas.microsoft.com/office/powerpoint/2010/main" val="1867067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a:extLst>
              <a:ext uri="{FF2B5EF4-FFF2-40B4-BE49-F238E27FC236}">
                <a16:creationId xmlns:a16="http://schemas.microsoft.com/office/drawing/2014/main" id="{4A70F831-32F9-449C-ADB5-E5BBF2630FBE}"/>
              </a:ext>
            </a:extLst>
          </p:cNvPr>
          <p:cNvSpPr txBox="1">
            <a:spLocks noChangeArrowheads="1"/>
          </p:cNvSpPr>
          <p:nvPr/>
        </p:nvSpPr>
        <p:spPr bwMode="auto">
          <a:xfrm>
            <a:off x="528145" y="4956019"/>
            <a:ext cx="3124200" cy="643326"/>
          </a:xfrm>
          <a:prstGeom prst="rect">
            <a:avLst/>
          </a:prstGeom>
          <a:noFill/>
          <a:ln w="9525">
            <a:noFill/>
            <a:miter lim="800000"/>
            <a:headEnd/>
            <a:tailEnd/>
          </a:ln>
        </p:spPr>
        <p:txBody>
          <a:bodyPr rot="0" vert="horz" wrap="square" lIns="91440" tIns="45720" rIns="91440" bIns="45720" anchor="t" anchorCtr="0">
            <a:noAutofit/>
          </a:bodyPr>
          <a:lstStyle/>
          <a:p>
            <a:pPr marL="0" marR="0" algn="r">
              <a:lnSpc>
                <a:spcPct val="107000"/>
              </a:lnSpc>
              <a:spcBef>
                <a:spcPts val="0"/>
              </a:spcBef>
              <a:spcAft>
                <a:spcPts val="0"/>
              </a:spcAft>
            </a:pP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*When you contacted </a:t>
            </a:r>
            <a:r>
              <a:rPr lang="en-US" sz="1000" dirty="0">
                <a:latin typeface="Segoe UI Semilight" panose="020B0402040204020203" pitchFamily="34" charset="0"/>
                <a:ea typeface="Calibri" panose="020F0502020204030204" pitchFamily="34" charset="0"/>
                <a:cs typeface="Times New Roman" panose="02020603050405020304" pitchFamily="18" charset="0"/>
              </a:rPr>
              <a:t>District Government regarding taxes</a:t>
            </a: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 would you say the service you received was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excellent, good, fair, poor, or very poor? N=</a:t>
            </a:r>
            <a:r>
              <a:rPr lang="en-US" sz="1000" dirty="0">
                <a:latin typeface="Segoe UI Semilight" panose="020B0402040204020203" pitchFamily="34" charset="0"/>
                <a:ea typeface="Calibri" panose="020F0502020204030204" pitchFamily="34" charset="0"/>
                <a:cs typeface="Times New Roman" panose="02020603050405020304" pitchFamily="18" charset="0"/>
              </a:rPr>
              <a:t>201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Chart 7">
            <a:extLst>
              <a:ext uri="{FF2B5EF4-FFF2-40B4-BE49-F238E27FC236}">
                <a16:creationId xmlns:a16="http://schemas.microsoft.com/office/drawing/2014/main" id="{59A82FDF-1100-4768-9AA1-A0D8C222362E}"/>
              </a:ext>
            </a:extLst>
          </p:cNvPr>
          <p:cNvGraphicFramePr/>
          <p:nvPr>
            <p:extLst>
              <p:ext uri="{D42A27DB-BD31-4B8C-83A1-F6EECF244321}">
                <p14:modId xmlns:p14="http://schemas.microsoft.com/office/powerpoint/2010/main" val="362482926"/>
              </p:ext>
            </p:extLst>
          </p:nvPr>
        </p:nvGraphicFramePr>
        <p:xfrm>
          <a:off x="3657600" y="1676401"/>
          <a:ext cx="4894006" cy="4142336"/>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BC7CD99D-0408-40DE-AD3A-19D2319AA046}"/>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FFA1757-FA93-450A-B8DB-4A58FF3964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11" name="Title 1">
            <a:extLst>
              <a:ext uri="{FF2B5EF4-FFF2-40B4-BE49-F238E27FC236}">
                <a16:creationId xmlns:a16="http://schemas.microsoft.com/office/drawing/2014/main" id="{E2743F6E-9FA8-4E68-82E1-EFEAED9D1BF5}"/>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Experience regarding taxes</a:t>
            </a:r>
          </a:p>
        </p:txBody>
      </p:sp>
      <p:sp>
        <p:nvSpPr>
          <p:cNvPr id="13" name="TextBox 12">
            <a:extLst>
              <a:ext uri="{FF2B5EF4-FFF2-40B4-BE49-F238E27FC236}">
                <a16:creationId xmlns:a16="http://schemas.microsoft.com/office/drawing/2014/main" id="{A415A651-E814-460D-99B9-9783FF259C69}"/>
              </a:ext>
            </a:extLst>
          </p:cNvPr>
          <p:cNvSpPr txBox="1"/>
          <p:nvPr/>
        </p:nvSpPr>
        <p:spPr>
          <a:xfrm>
            <a:off x="3657600" y="1013240"/>
            <a:ext cx="5029200" cy="923330"/>
          </a:xfrm>
          <a:prstGeom prst="rect">
            <a:avLst/>
          </a:prstGeom>
          <a:noFill/>
        </p:spPr>
        <p:txBody>
          <a:bodyPr wrap="square" rtlCol="0">
            <a:spAutoFit/>
          </a:bodyPr>
          <a:lstStyle/>
          <a:p>
            <a:pPr algn="ctr"/>
            <a:r>
              <a:rPr lang="en-US" dirty="0">
                <a:cs typeface="Segoe UI Semibold" panose="020B0702040204020203" pitchFamily="34" charset="0"/>
              </a:rPr>
              <a:t>Among those who have contacted within past 12 months</a:t>
            </a:r>
          </a:p>
          <a:p>
            <a:endParaRPr lang="en-US" dirty="0">
              <a:cs typeface="Segoe UI Semibold" panose="020B0702040204020203" pitchFamily="34" charset="0"/>
            </a:endParaRPr>
          </a:p>
        </p:txBody>
      </p:sp>
    </p:spTree>
    <p:extLst>
      <p:ext uri="{BB962C8B-B14F-4D97-AF65-F5344CB8AC3E}">
        <p14:creationId xmlns:p14="http://schemas.microsoft.com/office/powerpoint/2010/main" val="1489629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a:extLst>
              <a:ext uri="{FF2B5EF4-FFF2-40B4-BE49-F238E27FC236}">
                <a16:creationId xmlns:a16="http://schemas.microsoft.com/office/drawing/2014/main" id="{4A70F831-32F9-449C-ADB5-E5BBF2630FBE}"/>
              </a:ext>
            </a:extLst>
          </p:cNvPr>
          <p:cNvSpPr txBox="1">
            <a:spLocks noChangeArrowheads="1"/>
          </p:cNvSpPr>
          <p:nvPr/>
        </p:nvSpPr>
        <p:spPr bwMode="auto">
          <a:xfrm rot="10800000" flipV="1">
            <a:off x="677198" y="5000345"/>
            <a:ext cx="2980402" cy="593982"/>
          </a:xfrm>
          <a:prstGeom prst="rect">
            <a:avLst/>
          </a:prstGeom>
          <a:noFill/>
          <a:ln w="9525">
            <a:noFill/>
            <a:miter lim="800000"/>
            <a:headEnd/>
            <a:tailEnd/>
          </a:ln>
        </p:spPr>
        <p:txBody>
          <a:bodyPr rot="0" vert="horz" wrap="square" lIns="91440" tIns="45720" rIns="91440" bIns="45720" anchor="t" anchorCtr="0">
            <a:noAutofit/>
          </a:bodyPr>
          <a:lstStyle/>
          <a:p>
            <a:pPr marL="0" marR="0" algn="r">
              <a:lnSpc>
                <a:spcPct val="107000"/>
              </a:lnSpc>
              <a:spcBef>
                <a:spcPts val="0"/>
              </a:spcBef>
              <a:spcAft>
                <a:spcPts val="0"/>
              </a:spcAft>
            </a:pP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*When you contacted </a:t>
            </a:r>
            <a:r>
              <a:rPr lang="en-US" sz="1000" dirty="0">
                <a:latin typeface="Segoe UI Semilight" panose="020B0402040204020203" pitchFamily="34" charset="0"/>
                <a:ea typeface="Calibri" panose="020F0502020204030204" pitchFamily="34" charset="0"/>
                <a:cs typeface="Times New Roman" panose="02020603050405020304" pitchFamily="18" charset="0"/>
              </a:rPr>
              <a:t>the District DMV</a:t>
            </a: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 would you say the service you received wa</a:t>
            </a:r>
            <a:r>
              <a:rPr lang="en-US" sz="1000" dirty="0">
                <a:latin typeface="Segoe UI Semilight" panose="020B0402040204020203" pitchFamily="34" charset="0"/>
                <a:ea typeface="Calibri" panose="020F0502020204030204" pitchFamily="34" charset="0"/>
                <a:cs typeface="Times New Roman" panose="02020603050405020304" pitchFamily="18" charset="0"/>
              </a:rPr>
              <a:t>s </a:t>
            </a:r>
            <a:r>
              <a:rPr lang="en-US" sz="1000" dirty="0">
                <a:effectLst/>
                <a:latin typeface="Segoe UI Semilight" panose="020B0402040204020203" pitchFamily="34" charset="0"/>
                <a:ea typeface="Calibri" panose="020F0502020204030204" pitchFamily="34" charset="0"/>
                <a:cs typeface="Times New Roman" panose="02020603050405020304" pitchFamily="18" charset="0"/>
              </a:rPr>
              <a:t>excellent, good, fair, poor, or very poor? N=</a:t>
            </a:r>
            <a:r>
              <a:rPr lang="en-US" sz="1000" dirty="0">
                <a:latin typeface="Segoe UI Semilight" panose="020B0402040204020203" pitchFamily="34" charset="0"/>
                <a:ea typeface="Calibri" panose="020F0502020204030204" pitchFamily="34" charset="0"/>
                <a:cs typeface="Times New Roman" panose="02020603050405020304" pitchFamily="18" charset="0"/>
              </a:rPr>
              <a:t>632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Chart 6">
            <a:extLst>
              <a:ext uri="{FF2B5EF4-FFF2-40B4-BE49-F238E27FC236}">
                <a16:creationId xmlns:a16="http://schemas.microsoft.com/office/drawing/2014/main" id="{B1A04978-92C3-43DA-83C7-B989FD3F3477}"/>
              </a:ext>
            </a:extLst>
          </p:cNvPr>
          <p:cNvGraphicFramePr/>
          <p:nvPr>
            <p:extLst>
              <p:ext uri="{D42A27DB-BD31-4B8C-83A1-F6EECF244321}">
                <p14:modId xmlns:p14="http://schemas.microsoft.com/office/powerpoint/2010/main" val="2363836692"/>
              </p:ext>
            </p:extLst>
          </p:nvPr>
        </p:nvGraphicFramePr>
        <p:xfrm>
          <a:off x="3648997" y="1600199"/>
          <a:ext cx="5037803" cy="4244561"/>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BD1ADEE8-047F-4317-8DAB-4F2EBAE4DF06}"/>
              </a:ext>
            </a:extLst>
          </p:cNvPr>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B98EA14-DA61-41E2-B1EC-5D46C7C90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5837021"/>
            <a:ext cx="8991600" cy="876142"/>
          </a:xfrm>
          <a:prstGeom prst="rect">
            <a:avLst/>
          </a:prstGeom>
        </p:spPr>
      </p:pic>
      <p:sp>
        <p:nvSpPr>
          <p:cNvPr id="11" name="Title 1">
            <a:extLst>
              <a:ext uri="{FF2B5EF4-FFF2-40B4-BE49-F238E27FC236}">
                <a16:creationId xmlns:a16="http://schemas.microsoft.com/office/drawing/2014/main" id="{497A92C5-232A-4DDC-98B5-6355A2C00A69}"/>
              </a:ext>
            </a:extLst>
          </p:cNvPr>
          <p:cNvSpPr txBox="1">
            <a:spLocks/>
          </p:cNvSpPr>
          <p:nvPr/>
        </p:nvSpPr>
        <p:spPr>
          <a:xfrm>
            <a:off x="457200" y="274638"/>
            <a:ext cx="3124200" cy="1477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mn-lt"/>
                <a:cs typeface="Segoe UI Semibold" panose="020B0702040204020203" pitchFamily="34" charset="0"/>
              </a:rPr>
              <a:t>Experience at DMV</a:t>
            </a:r>
          </a:p>
        </p:txBody>
      </p:sp>
      <p:sp>
        <p:nvSpPr>
          <p:cNvPr id="13" name="TextBox 12">
            <a:extLst>
              <a:ext uri="{FF2B5EF4-FFF2-40B4-BE49-F238E27FC236}">
                <a16:creationId xmlns:a16="http://schemas.microsoft.com/office/drawing/2014/main" id="{E5A4BD68-5680-47B9-8840-9816C2687EAA}"/>
              </a:ext>
            </a:extLst>
          </p:cNvPr>
          <p:cNvSpPr txBox="1"/>
          <p:nvPr/>
        </p:nvSpPr>
        <p:spPr>
          <a:xfrm>
            <a:off x="3657600" y="1013240"/>
            <a:ext cx="5029200" cy="923330"/>
          </a:xfrm>
          <a:prstGeom prst="rect">
            <a:avLst/>
          </a:prstGeom>
          <a:noFill/>
        </p:spPr>
        <p:txBody>
          <a:bodyPr wrap="square" rtlCol="0">
            <a:spAutoFit/>
          </a:bodyPr>
          <a:lstStyle/>
          <a:p>
            <a:pPr algn="ctr"/>
            <a:r>
              <a:rPr lang="en-US" dirty="0">
                <a:cs typeface="Segoe UI Semibold" panose="020B0702040204020203" pitchFamily="34" charset="0"/>
              </a:rPr>
              <a:t>Among those who have contacted within past 12 months</a:t>
            </a:r>
          </a:p>
          <a:p>
            <a:endParaRPr lang="en-US" dirty="0">
              <a:cs typeface="Segoe UI Semibold" panose="020B0702040204020203" pitchFamily="34" charset="0"/>
            </a:endParaRPr>
          </a:p>
        </p:txBody>
      </p:sp>
    </p:spTree>
    <p:extLst>
      <p:ext uri="{BB962C8B-B14F-4D97-AF65-F5344CB8AC3E}">
        <p14:creationId xmlns:p14="http://schemas.microsoft.com/office/powerpoint/2010/main" val="1248471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B084F0-44FF-4843-9404-404C36CFB474}"/>
              </a:ext>
            </a:extLst>
          </p:cNvPr>
          <p:cNvSpPr>
            <a:spLocks noGrp="1"/>
          </p:cNvSpPr>
          <p:nvPr>
            <p:ph type="sldNum" sz="quarter" idx="4294967295"/>
          </p:nvPr>
        </p:nvSpPr>
        <p:spPr>
          <a:xfrm>
            <a:off x="7010400" y="6356350"/>
            <a:ext cx="2133600" cy="365125"/>
          </a:xfrm>
        </p:spPr>
        <p:txBody>
          <a:bodyPr/>
          <a:lstStyle/>
          <a:p>
            <a:fld id="{1BFD7453-E991-4060-93B5-03BE4A825579}" type="slidenum">
              <a:rPr lang="en-US" smtClean="0"/>
              <a:t>35</a:t>
            </a:fld>
            <a:endParaRPr lang="en-US"/>
          </a:p>
        </p:txBody>
      </p:sp>
      <p:sp>
        <p:nvSpPr>
          <p:cNvPr id="5" name="Title 1">
            <a:extLst>
              <a:ext uri="{FF2B5EF4-FFF2-40B4-BE49-F238E27FC236}">
                <a16:creationId xmlns:a16="http://schemas.microsoft.com/office/drawing/2014/main" id="{C0856BD0-6AB1-4E96-863F-463BF3AD73C2}"/>
              </a:ext>
            </a:extLst>
          </p:cNvPr>
          <p:cNvSpPr txBox="1">
            <a:spLocks/>
          </p:cNvSpPr>
          <p:nvPr/>
        </p:nvSpPr>
        <p:spPr>
          <a:xfrm>
            <a:off x="533400" y="574041"/>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t>Key Takeaways</a:t>
            </a:r>
          </a:p>
        </p:txBody>
      </p:sp>
      <p:sp>
        <p:nvSpPr>
          <p:cNvPr id="6" name="Content Placeholder 2">
            <a:extLst>
              <a:ext uri="{FF2B5EF4-FFF2-40B4-BE49-F238E27FC236}">
                <a16:creationId xmlns:a16="http://schemas.microsoft.com/office/drawing/2014/main" id="{C32CAEFE-8AF5-4286-A4E1-1B8D579A1F86}"/>
              </a:ext>
            </a:extLst>
          </p:cNvPr>
          <p:cNvSpPr txBox="1">
            <a:spLocks/>
          </p:cNvSpPr>
          <p:nvPr/>
        </p:nvSpPr>
        <p:spPr>
          <a:xfrm>
            <a:off x="457200" y="1600200"/>
            <a:ext cx="4038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1600" dirty="0"/>
              <a:t>The issues facing the city have changed. </a:t>
            </a:r>
          </a:p>
          <a:p>
            <a:pPr lvl="1">
              <a:buFont typeface="Arial" panose="020B0604020202020204" pitchFamily="34" charset="0"/>
              <a:buChar char="•"/>
            </a:pPr>
            <a:r>
              <a:rPr lang="en-US" sz="1600" dirty="0"/>
              <a:t>In 1997, crime dominated responses about the most important problem facing the city, but the next highest response – offered by more than one in ten – was that the DC government itself was the top problem (11%).  This year the District government did not register as a problem or an issue. </a:t>
            </a:r>
          </a:p>
          <a:p>
            <a:pPr lvl="1">
              <a:buFont typeface="Arial" panose="020B0604020202020204" pitchFamily="34" charset="0"/>
              <a:buChar char="•"/>
            </a:pPr>
            <a:r>
              <a:rPr lang="en-US" sz="1600" dirty="0"/>
              <a:t>On the same question in 2019 the top issue cited was a combination of affordable housing and gentrification at 33 percent – and that issue did not register for respondents in 1997.</a:t>
            </a:r>
          </a:p>
          <a:p>
            <a:endParaRPr lang="en-US" sz="1600" dirty="0"/>
          </a:p>
        </p:txBody>
      </p:sp>
      <p:sp>
        <p:nvSpPr>
          <p:cNvPr id="7" name="Content Placeholder 3">
            <a:extLst>
              <a:ext uri="{FF2B5EF4-FFF2-40B4-BE49-F238E27FC236}">
                <a16:creationId xmlns:a16="http://schemas.microsoft.com/office/drawing/2014/main" id="{03EB7D3D-8BC9-473A-985B-6C7FFBDFFA59}"/>
              </a:ext>
            </a:extLst>
          </p:cNvPr>
          <p:cNvSpPr txBox="1">
            <a:spLocks/>
          </p:cNvSpPr>
          <p:nvPr/>
        </p:nvSpPr>
        <p:spPr>
          <a:xfrm>
            <a:off x="4648200" y="1600200"/>
            <a:ext cx="4038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anose="05000000000000000000" pitchFamily="2" charset="2"/>
              <a:buChar char="§"/>
            </a:pPr>
            <a:r>
              <a:rPr lang="en-US" sz="1600" dirty="0"/>
              <a:t>There is more consistency than divergence across subgroups in the city</a:t>
            </a:r>
          </a:p>
          <a:p>
            <a:pPr lvl="1">
              <a:buFont typeface="Arial" panose="020B0604020202020204" pitchFamily="34" charset="0"/>
              <a:buChar char="•"/>
            </a:pPr>
            <a:r>
              <a:rPr lang="en-US" sz="1600" dirty="0"/>
              <a:t>While we found some modest distinctions by age, gender, race and where people live, there was a significant degree of consistency on priorities and on the quality of District services.  This was the case for those new to the District and for long-time residents. </a:t>
            </a:r>
          </a:p>
          <a:p>
            <a:pPr lvl="1"/>
            <a:endParaRPr lang="en-US" sz="1200" dirty="0"/>
          </a:p>
        </p:txBody>
      </p:sp>
    </p:spTree>
    <p:extLst>
      <p:ext uri="{BB962C8B-B14F-4D97-AF65-F5344CB8AC3E}">
        <p14:creationId xmlns:p14="http://schemas.microsoft.com/office/powerpoint/2010/main" val="1773207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D7453-E991-4060-93B5-03BE4A8255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cxnSp>
        <p:nvCxnSpPr>
          <p:cNvPr id="9" name="Straight Connector 8"/>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27FC47D-78DC-4C11-8879-923F6BD72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55" y="5842090"/>
            <a:ext cx="9144000" cy="876142"/>
          </a:xfrm>
          <a:prstGeom prst="rect">
            <a:avLst/>
          </a:prstGeom>
        </p:spPr>
      </p:pic>
      <p:sp>
        <p:nvSpPr>
          <p:cNvPr id="3" name="TextBox 2">
            <a:extLst>
              <a:ext uri="{FF2B5EF4-FFF2-40B4-BE49-F238E27FC236}">
                <a16:creationId xmlns:a16="http://schemas.microsoft.com/office/drawing/2014/main" id="{DB15D93F-8319-4AF3-BBEA-9B9BBA9D5744}"/>
              </a:ext>
            </a:extLst>
          </p:cNvPr>
          <p:cNvSpPr txBox="1"/>
          <p:nvPr/>
        </p:nvSpPr>
        <p:spPr>
          <a:xfrm>
            <a:off x="685800" y="533400"/>
            <a:ext cx="5562600" cy="63094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prstClr val="black"/>
                </a:solidFill>
                <a:latin typeface="Calibri"/>
              </a:rPr>
              <a:t>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Emma </a:t>
            </a:r>
            <a:r>
              <a:rPr lang="en-US" sz="2800" dirty="0">
                <a:solidFill>
                  <a:prstClr val="black"/>
                </a:solidFill>
                <a:latin typeface="Calibri"/>
              </a:rPr>
              <a:t>White</a:t>
            </a:r>
            <a:br>
              <a:rPr lang="en-US" sz="2800" dirty="0">
                <a:solidFill>
                  <a:prstClr val="black"/>
                </a:solidFill>
                <a:latin typeface="Calibri"/>
              </a:rPr>
            </a:br>
            <a:r>
              <a:rPr lang="en-US" sz="2800" dirty="0">
                <a:solidFill>
                  <a:prstClr val="black"/>
                </a:solidFill>
                <a:latin typeface="Calibri"/>
              </a:rPr>
              <a:t>Emma White Research</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hlinkClick r:id="rId4"/>
              </a:rPr>
              <a:t>emma@whiteresearch.com</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John Russonello</a:t>
            </a:r>
            <a:br>
              <a:rPr kumimoji="0" lang="en-US" sz="2800" b="0" i="0" u="none" strike="noStrike" kern="1200" cap="none" spc="0" normalizeH="0" baseline="0" noProof="0" dirty="0">
                <a:ln>
                  <a:noFill/>
                </a:ln>
                <a:solidFill>
                  <a:prstClr val="black"/>
                </a:solidFill>
                <a:effectLst/>
                <a:uLnTx/>
                <a:uFillTx/>
                <a:latin typeface="Calibri"/>
                <a:ea typeface="+mn-ea"/>
                <a:cs typeface="+mn-cs"/>
              </a:rPr>
            </a:br>
            <a:r>
              <a:rPr kumimoji="0" lang="en-US" sz="2800" b="0" i="0" u="none" strike="noStrike" kern="1200" cap="none" spc="0" normalizeH="0" baseline="0" noProof="0" dirty="0">
                <a:ln>
                  <a:noFill/>
                </a:ln>
                <a:solidFill>
                  <a:prstClr val="black"/>
                </a:solidFill>
                <a:effectLst/>
                <a:uLnTx/>
                <a:uFillTx/>
                <a:latin typeface="Calibri"/>
                <a:ea typeface="+mn-ea"/>
                <a:cs typeface="+mn-cs"/>
              </a:rPr>
              <a:t>Belden Russonello</a:t>
            </a:r>
            <a:br>
              <a:rPr kumimoji="0" lang="en-US" sz="2800" b="0" i="0" u="none" strike="noStrike" kern="1200" cap="none" spc="0" normalizeH="0" baseline="0" noProof="0" dirty="0">
                <a:ln>
                  <a:noFill/>
                </a:ln>
                <a:solidFill>
                  <a:prstClr val="black"/>
                </a:solidFill>
                <a:effectLst/>
                <a:uLnTx/>
                <a:uFillTx/>
                <a:latin typeface="Calibri"/>
                <a:ea typeface="+mn-ea"/>
                <a:cs typeface="+mn-cs"/>
              </a:rPr>
            </a:br>
            <a:r>
              <a:rPr kumimoji="0" lang="en-US" sz="2800" b="0" i="0" u="none" strike="noStrike" kern="1200" cap="none" spc="0" normalizeH="0" baseline="0" noProof="0" dirty="0">
                <a:ln>
                  <a:noFill/>
                </a:ln>
                <a:solidFill>
                  <a:prstClr val="black"/>
                </a:solidFill>
                <a:effectLst/>
                <a:uLnTx/>
                <a:uFillTx/>
                <a:latin typeface="Calibri"/>
                <a:ea typeface="+mn-ea"/>
                <a:cs typeface="+mn-cs"/>
                <a:hlinkClick r:id="rId5"/>
              </a:rPr>
              <a:t>johnrussonello@brspoll.com</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Calibri"/>
                <a:ea typeface="+mn-ea"/>
                <a:cs typeface="+mn-cs"/>
              </a:rPr>
            </a:b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588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D7453-E991-4060-93B5-03BE4A8255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cxnSp>
        <p:nvCxnSpPr>
          <p:cNvPr id="9" name="Straight Connector 8"/>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27FC47D-78DC-4C11-8879-923F6BD72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55" y="5842090"/>
            <a:ext cx="9144000" cy="876142"/>
          </a:xfrm>
          <a:prstGeom prst="rect">
            <a:avLst/>
          </a:prstGeom>
        </p:spPr>
      </p:pic>
      <p:sp>
        <p:nvSpPr>
          <p:cNvPr id="3" name="TextBox 2">
            <a:extLst>
              <a:ext uri="{FF2B5EF4-FFF2-40B4-BE49-F238E27FC236}">
                <a16:creationId xmlns:a16="http://schemas.microsoft.com/office/drawing/2014/main" id="{DB15D93F-8319-4AF3-BBEA-9B9BBA9D5744}"/>
              </a:ext>
            </a:extLst>
          </p:cNvPr>
          <p:cNvSpPr txBox="1"/>
          <p:nvPr/>
        </p:nvSpPr>
        <p:spPr>
          <a:xfrm>
            <a:off x="2133600" y="1219200"/>
            <a:ext cx="4876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593DAAA9-CED5-4D8E-8891-71AB0E9F3D38}"/>
              </a:ext>
            </a:extLst>
          </p:cNvPr>
          <p:cNvPicPr>
            <a:picLocks noChangeAspect="1"/>
          </p:cNvPicPr>
          <p:nvPr/>
        </p:nvPicPr>
        <p:blipFill>
          <a:blip r:embed="rId4"/>
          <a:stretch>
            <a:fillRect/>
          </a:stretch>
        </p:blipFill>
        <p:spPr>
          <a:xfrm>
            <a:off x="609600" y="587524"/>
            <a:ext cx="4267201" cy="3110011"/>
          </a:xfrm>
          <a:prstGeom prst="rect">
            <a:avLst/>
          </a:prstGeom>
        </p:spPr>
      </p:pic>
      <p:sp>
        <p:nvSpPr>
          <p:cNvPr id="2" name="Rectangle 1">
            <a:extLst>
              <a:ext uri="{FF2B5EF4-FFF2-40B4-BE49-F238E27FC236}">
                <a16:creationId xmlns:a16="http://schemas.microsoft.com/office/drawing/2014/main" id="{98FA0D77-A211-4BDB-9299-4F24844D6D87}"/>
              </a:ext>
            </a:extLst>
          </p:cNvPr>
          <p:cNvSpPr/>
          <p:nvPr/>
        </p:nvSpPr>
        <p:spPr>
          <a:xfrm>
            <a:off x="685800" y="4127182"/>
            <a:ext cx="6324600" cy="1200329"/>
          </a:xfrm>
          <a:prstGeom prst="rect">
            <a:avLst/>
          </a:prstGeom>
        </p:spPr>
        <p:txBody>
          <a:bodyPr wrap="square">
            <a:spAutoFit/>
          </a:bodyPr>
          <a:lstStyle/>
          <a:p>
            <a:r>
              <a:rPr lang="en-US" b="1" dirty="0"/>
              <a:t>Call us:		202-727-3600</a:t>
            </a:r>
            <a:br>
              <a:rPr lang="en-US" b="1" dirty="0"/>
            </a:br>
            <a:r>
              <a:rPr lang="en-US" b="1" dirty="0"/>
              <a:t>Get our updates:	ODCA.mail@dc.gov</a:t>
            </a:r>
            <a:br>
              <a:rPr lang="en-US" b="1" dirty="0"/>
            </a:br>
            <a:r>
              <a:rPr lang="en-US" b="1" dirty="0"/>
              <a:t>Tweet us:		https://twitter.com/ODCA_DC</a:t>
            </a:r>
          </a:p>
          <a:p>
            <a:r>
              <a:rPr lang="en-US" b="1" dirty="0"/>
              <a:t>Visit us:		www.dcauditor.org</a:t>
            </a:r>
          </a:p>
        </p:txBody>
      </p:sp>
    </p:spTree>
    <p:extLst>
      <p:ext uri="{BB962C8B-B14F-4D97-AF65-F5344CB8AC3E}">
        <p14:creationId xmlns:p14="http://schemas.microsoft.com/office/powerpoint/2010/main" val="1119221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D7453-E991-4060-93B5-03BE4A8255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cxnSp>
        <p:nvCxnSpPr>
          <p:cNvPr id="9" name="Straight Connector 8"/>
          <p:cNvCxnSpPr/>
          <p:nvPr/>
        </p:nvCxnSpPr>
        <p:spPr>
          <a:xfrm>
            <a:off x="76200" y="5791200"/>
            <a:ext cx="89916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27FC47D-78DC-4C11-8879-923F6BD72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55" y="5842090"/>
            <a:ext cx="9144000" cy="876142"/>
          </a:xfrm>
          <a:prstGeom prst="rect">
            <a:avLst/>
          </a:prstGeom>
        </p:spPr>
      </p:pic>
      <p:sp>
        <p:nvSpPr>
          <p:cNvPr id="3" name="TextBox 2">
            <a:extLst>
              <a:ext uri="{FF2B5EF4-FFF2-40B4-BE49-F238E27FC236}">
                <a16:creationId xmlns:a16="http://schemas.microsoft.com/office/drawing/2014/main" id="{DB15D93F-8319-4AF3-BBEA-9B9BBA9D5744}"/>
              </a:ext>
            </a:extLst>
          </p:cNvPr>
          <p:cNvSpPr txBox="1"/>
          <p:nvPr/>
        </p:nvSpPr>
        <p:spPr>
          <a:xfrm>
            <a:off x="2133600" y="1219200"/>
            <a:ext cx="4876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1314E76-5EF3-4FD8-9AF5-483223AF94E0}"/>
              </a:ext>
            </a:extLst>
          </p:cNvPr>
          <p:cNvSpPr txBox="1"/>
          <p:nvPr/>
        </p:nvSpPr>
        <p:spPr>
          <a:xfrm>
            <a:off x="685800" y="381000"/>
            <a:ext cx="5943600" cy="43088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About ODCA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mission of the Office of the District of Columbia Auditor (ODCA) is to support the Council of the District of Columbia by making sound recommendations that improve the effectiveness, efficiency, and accountability of the District 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To fulfill our mission, we conduct performance audits, non-audit reviews, and revenue certifications. The residents of the District of Columbia are one of our primary customers and we strive to keep the residents of the District of Columbia informed on how their government is operating and how their tax money is being spent.</a:t>
            </a:r>
          </a:p>
        </p:txBody>
      </p:sp>
    </p:spTree>
    <p:extLst>
      <p:ext uri="{BB962C8B-B14F-4D97-AF65-F5344CB8AC3E}">
        <p14:creationId xmlns:p14="http://schemas.microsoft.com/office/powerpoint/2010/main" val="1112253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7476</TotalTime>
  <Words>1892</Words>
  <Application>Microsoft Office PowerPoint</Application>
  <PresentationFormat>On-screen Show (4:3)</PresentationFormat>
  <Paragraphs>248</Paragraphs>
  <Slides>38</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Corbel</vt:lpstr>
      <vt:lpstr>Segoe UI Semibold</vt:lpstr>
      <vt:lpstr>Segoe UI Semilight</vt:lpstr>
      <vt:lpstr>Wingdings</vt:lpstr>
      <vt:lpstr>Office Theme</vt:lpstr>
      <vt:lpstr>Residents Give District High Marks for City Services</vt:lpstr>
      <vt:lpstr>TABLE OF CONTENTS</vt:lpstr>
      <vt:lpstr>EXECUTIVE SUMMARY</vt:lpstr>
      <vt:lpstr>Methods</vt:lpstr>
      <vt:lpstr>PowerPoint Presentation</vt:lpstr>
      <vt:lpstr>PowerPoint Presentation</vt:lpstr>
      <vt:lpstr>PowerPoint Presentation</vt:lpstr>
      <vt:lpstr>PowerPoint Presentation</vt:lpstr>
      <vt:lpstr>Demographic change since 1997: education/race</vt:lpstr>
      <vt:lpstr>PowerPoint Presentation</vt:lpstr>
      <vt:lpstr>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Auditing: Guilty Until Proven Innocent</dc:title>
  <dc:creator>cmccrae</dc:creator>
  <cp:lastModifiedBy>Diane Shinn</cp:lastModifiedBy>
  <cp:revision>152</cp:revision>
  <cp:lastPrinted>2019-10-30T19:21:20Z</cp:lastPrinted>
  <dcterms:created xsi:type="dcterms:W3CDTF">2015-09-28T17:44:37Z</dcterms:created>
  <dcterms:modified xsi:type="dcterms:W3CDTF">2019-11-01T20:45:36Z</dcterms:modified>
</cp:coreProperties>
</file>